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107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36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75FBAF5-C9B7-4952-907D-BB4055430AA9}" type="datetimeFigureOut">
              <a:rPr lang="tr-TR" smtClean="0"/>
              <a:t>13.06.2023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104942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242266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1103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412022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1981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193106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267001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216235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136150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75FBAF5-C9B7-4952-907D-BB4055430AA9}" type="datetimeFigureOut">
              <a:rPr lang="tr-TR" smtClean="0"/>
              <a:t>13.06.2023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325171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75FBAF5-C9B7-4952-907D-BB4055430AA9}" type="datetimeFigureOut">
              <a:rPr lang="tr-TR" smtClean="0"/>
              <a:t>13.06.2023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358847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75FBAF5-C9B7-4952-907D-BB4055430AA9}" type="datetimeFigureOut">
              <a:rPr lang="tr-TR" smtClean="0"/>
              <a:t>13.06.2023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265780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75FBAF5-C9B7-4952-907D-BB4055430AA9}" type="datetimeFigureOut">
              <a:rPr lang="tr-TR" smtClean="0"/>
              <a:t>13.06.2023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413519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FBAF5-C9B7-4952-907D-BB4055430AA9}" type="datetimeFigureOut">
              <a:rPr lang="tr-TR" smtClean="0"/>
              <a:t>13.06.2023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2234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75FBAF5-C9B7-4952-907D-BB4055430AA9}" type="datetimeFigureOut">
              <a:rPr lang="tr-TR" smtClean="0"/>
              <a:t>13.06.2023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233181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75FBAF5-C9B7-4952-907D-BB4055430AA9}" type="datetimeFigureOut">
              <a:rPr lang="tr-TR" smtClean="0"/>
              <a:t>13.06.2023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EDA37-73C4-4323-8A7A-ADCEFB3CDB22}" type="slidenum">
              <a:rPr lang="tr-TR" smtClean="0"/>
              <a:t>‹#›</a:t>
            </a:fld>
            <a:endParaRPr lang="tr-TR"/>
          </a:p>
        </p:txBody>
      </p:sp>
    </p:spTree>
    <p:extLst>
      <p:ext uri="{BB962C8B-B14F-4D97-AF65-F5344CB8AC3E}">
        <p14:creationId xmlns:p14="http://schemas.microsoft.com/office/powerpoint/2010/main" val="152673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75FBAF5-C9B7-4952-907D-BB4055430AA9}" type="datetimeFigureOut">
              <a:rPr lang="tr-TR" smtClean="0"/>
              <a:t>13.06.2023</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EDA37-73C4-4323-8A7A-ADCEFB3CDB22}" type="slidenum">
              <a:rPr lang="tr-TR" smtClean="0"/>
              <a:t>‹#›</a:t>
            </a:fld>
            <a:endParaRPr lang="tr-TR"/>
          </a:p>
        </p:txBody>
      </p:sp>
    </p:spTree>
    <p:extLst>
      <p:ext uri="{BB962C8B-B14F-4D97-AF65-F5344CB8AC3E}">
        <p14:creationId xmlns:p14="http://schemas.microsoft.com/office/powerpoint/2010/main" val="38542929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7BCC9-F97C-50F1-CBAB-BC63808CC10A}"/>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AFFA9DD5-7234-DEB8-651E-BC8316702E2B}"/>
              </a:ext>
            </a:extLst>
          </p:cNvPr>
          <p:cNvSpPr>
            <a:spLocks noGrp="1"/>
          </p:cNvSpPr>
          <p:nvPr>
            <p:ph type="subTitle" idx="1"/>
          </p:nvPr>
        </p:nvSpPr>
        <p:spPr/>
        <p:txBody>
          <a:bodyPr/>
          <a:lstStyle/>
          <a:p>
            <a:endParaRPr lang="tr-TR"/>
          </a:p>
        </p:txBody>
      </p:sp>
      <p:pic>
        <p:nvPicPr>
          <p:cNvPr id="11" name="Resim 10">
            <a:extLst>
              <a:ext uri="{FF2B5EF4-FFF2-40B4-BE49-F238E27FC236}">
                <a16:creationId xmlns:a16="http://schemas.microsoft.com/office/drawing/2014/main" id="{7CD2B72C-CD4E-FA31-6A99-F4806AFA39EC}"/>
              </a:ext>
            </a:extLst>
          </p:cNvPr>
          <p:cNvPicPr>
            <a:picLocks noChangeAspect="1"/>
          </p:cNvPicPr>
          <p:nvPr/>
        </p:nvPicPr>
        <p:blipFill rotWithShape="1">
          <a:blip r:embed="rId2">
            <a:extLst>
              <a:ext uri="{28A0092B-C50C-407E-A947-70E740481C1C}">
                <a14:useLocalDpi xmlns:a14="http://schemas.microsoft.com/office/drawing/2010/main" val="0"/>
              </a:ext>
            </a:extLst>
          </a:blip>
          <a:srcRect t="39540" b="41916"/>
          <a:stretch/>
        </p:blipFill>
        <p:spPr>
          <a:xfrm>
            <a:off x="0" y="-208709"/>
            <a:ext cx="12192000" cy="7066710"/>
          </a:xfrm>
          <a:prstGeom prst="rect">
            <a:avLst/>
          </a:prstGeom>
        </p:spPr>
      </p:pic>
      <p:pic>
        <p:nvPicPr>
          <p:cNvPr id="12" name="Resim 11">
            <a:extLst>
              <a:ext uri="{FF2B5EF4-FFF2-40B4-BE49-F238E27FC236}">
                <a16:creationId xmlns:a16="http://schemas.microsoft.com/office/drawing/2014/main" id="{5C033A5F-9FA5-2DC2-7656-219614786B38}"/>
              </a:ext>
            </a:extLst>
          </p:cNvPr>
          <p:cNvPicPr>
            <a:picLocks noChangeAspect="1"/>
          </p:cNvPicPr>
          <p:nvPr/>
        </p:nvPicPr>
        <p:blipFill>
          <a:blip r:embed="rId3"/>
          <a:stretch>
            <a:fillRect/>
          </a:stretch>
        </p:blipFill>
        <p:spPr>
          <a:xfrm>
            <a:off x="10411783" y="-208709"/>
            <a:ext cx="1780217" cy="1477328"/>
          </a:xfrm>
          <a:prstGeom prst="rect">
            <a:avLst/>
          </a:prstGeom>
        </p:spPr>
      </p:pic>
      <p:sp>
        <p:nvSpPr>
          <p:cNvPr id="14" name="Metin kutusu 13">
            <a:extLst>
              <a:ext uri="{FF2B5EF4-FFF2-40B4-BE49-F238E27FC236}">
                <a16:creationId xmlns:a16="http://schemas.microsoft.com/office/drawing/2014/main" id="{E4225CC0-D5C0-11B4-0C9E-C0D91A5C36B4}"/>
              </a:ext>
            </a:extLst>
          </p:cNvPr>
          <p:cNvSpPr txBox="1"/>
          <p:nvPr/>
        </p:nvSpPr>
        <p:spPr>
          <a:xfrm>
            <a:off x="2816773" y="1120676"/>
            <a:ext cx="6180082" cy="2308324"/>
          </a:xfrm>
          <a:prstGeom prst="rect">
            <a:avLst/>
          </a:prstGeom>
          <a:noFill/>
        </p:spPr>
        <p:txBody>
          <a:bodyPr wrap="square">
            <a:spAutoFit/>
          </a:bodyPr>
          <a:lstStyle/>
          <a:p>
            <a:pPr algn="ctr"/>
            <a:r>
              <a:rPr lang="tr-TR" sz="2400" dirty="0"/>
              <a:t>T.C.</a:t>
            </a:r>
          </a:p>
          <a:p>
            <a:pPr algn="ctr"/>
            <a:r>
              <a:rPr lang="tr-TR" sz="2400" dirty="0"/>
              <a:t>SİNCAN KAYMAKAMLIĞI</a:t>
            </a:r>
          </a:p>
          <a:p>
            <a:pPr algn="ctr"/>
            <a:r>
              <a:rPr lang="tr-TR" sz="2400" dirty="0"/>
              <a:t>SİNCAN İLÇE MİLLİ EĞİTİM MÜDÜRLÜĞÜ </a:t>
            </a:r>
          </a:p>
          <a:p>
            <a:pPr algn="ctr"/>
            <a:r>
              <a:rPr lang="tr-TR" sz="2400" dirty="0"/>
              <a:t>MESLEKİ TANITIM VE YÖNELTME KOMİSYON </a:t>
            </a:r>
          </a:p>
          <a:p>
            <a:pPr algn="ctr"/>
            <a:r>
              <a:rPr lang="tr-TR" sz="2400" dirty="0"/>
              <a:t>2022-2023 FAALİYET RAPORU</a:t>
            </a:r>
          </a:p>
        </p:txBody>
      </p:sp>
    </p:spTree>
    <p:extLst>
      <p:ext uri="{BB962C8B-B14F-4D97-AF65-F5344CB8AC3E}">
        <p14:creationId xmlns:p14="http://schemas.microsoft.com/office/powerpoint/2010/main" val="183265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E72143-C357-A2FD-5616-36792EB1602C}"/>
              </a:ext>
            </a:extLst>
          </p:cNvPr>
          <p:cNvSpPr>
            <a:spLocks noGrp="1"/>
          </p:cNvSpPr>
          <p:nvPr>
            <p:ph type="title"/>
          </p:nvPr>
        </p:nvSpPr>
        <p:spPr>
          <a:xfrm>
            <a:off x="5045184" y="3125755"/>
            <a:ext cx="7006857" cy="3732245"/>
          </a:xfrm>
        </p:spPr>
        <p:txBody>
          <a:bodyPr>
            <a:noAutofit/>
          </a:bodyPr>
          <a:lstStyle/>
          <a:p>
            <a:pPr algn="just">
              <a:lnSpc>
                <a:spcPct val="150000"/>
              </a:lnSpc>
              <a:spcAft>
                <a:spcPts val="800"/>
              </a:spcAft>
            </a:pPr>
            <a:r>
              <a:rPr lang="tr-TR" sz="2400" cap="none" dirty="0">
                <a:effectLst/>
                <a:latin typeface="Times New Roman" panose="02020603050405020304" pitchFamily="18" charset="0"/>
                <a:ea typeface="Times New Roman" panose="02020603050405020304" pitchFamily="18" charset="0"/>
                <a:cs typeface="Times New Roman" panose="02020603050405020304" pitchFamily="18" charset="0"/>
              </a:rPr>
              <a:t>İlçemiz mesleki tanıtım ve yöneltme komisyonu olarak ‘’elektrik-elektronik teknolojisi’’ ve ‘’makine ve tasarım </a:t>
            </a:r>
            <a:r>
              <a:rPr lang="tr-TR" sz="2400" cap="none" dirty="0" err="1">
                <a:effectLst/>
                <a:latin typeface="Times New Roman" panose="02020603050405020304" pitchFamily="18" charset="0"/>
                <a:ea typeface="Times New Roman" panose="02020603050405020304" pitchFamily="18" charset="0"/>
                <a:cs typeface="Times New Roman" panose="02020603050405020304" pitchFamily="18" charset="0"/>
              </a:rPr>
              <a:t>teknolojilesi</a:t>
            </a:r>
            <a:r>
              <a:rPr lang="tr-TR" sz="2400" cap="none" dirty="0">
                <a:effectLst/>
                <a:latin typeface="Times New Roman" panose="02020603050405020304" pitchFamily="18" charset="0"/>
                <a:ea typeface="Times New Roman" panose="02020603050405020304" pitchFamily="18" charset="0"/>
                <a:cs typeface="Times New Roman" panose="02020603050405020304" pitchFamily="18" charset="0"/>
              </a:rPr>
              <a:t>’ alanlarında savunma sanayi sektörüne nitelikli eleman yetiştiren ASELSAN </a:t>
            </a:r>
            <a:r>
              <a:rPr lang="tr-TR" sz="2400" cap="none" dirty="0" err="1">
                <a:effectLst/>
                <a:latin typeface="Times New Roman" panose="02020603050405020304" pitchFamily="18" charset="0"/>
                <a:ea typeface="Times New Roman" panose="02020603050405020304" pitchFamily="18" charset="0"/>
                <a:cs typeface="Times New Roman" panose="02020603050405020304" pitchFamily="18" charset="0"/>
              </a:rPr>
              <a:t>MTAL’ne</a:t>
            </a:r>
            <a:r>
              <a:rPr lang="tr-TR" sz="2400" cap="none" dirty="0">
                <a:effectLst/>
                <a:latin typeface="Times New Roman" panose="02020603050405020304" pitchFamily="18" charset="0"/>
                <a:ea typeface="Times New Roman" panose="02020603050405020304" pitchFamily="18" charset="0"/>
                <a:cs typeface="Times New Roman" panose="02020603050405020304" pitchFamily="18" charset="0"/>
              </a:rPr>
              <a:t> ortaokul 8.Sınıf öğrencilerine yönelik tanıtım gezisi düzenlenmiştir.</a:t>
            </a:r>
            <a:endParaRPr lang="tr-TR"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877CF337-3B6F-72B9-88BE-54EC354878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0138" b="41018"/>
          <a:stretch/>
        </p:blipFill>
        <p:spPr>
          <a:xfrm>
            <a:off x="-69732" y="-1"/>
            <a:ext cx="3745993" cy="2915695"/>
          </a:xfrm>
        </p:spPr>
      </p:pic>
      <p:pic>
        <p:nvPicPr>
          <p:cNvPr id="7" name="Resim 6">
            <a:extLst>
              <a:ext uri="{FF2B5EF4-FFF2-40B4-BE49-F238E27FC236}">
                <a16:creationId xmlns:a16="http://schemas.microsoft.com/office/drawing/2014/main" id="{64912912-56D0-9664-7D66-6886AA0CF733}"/>
              </a:ext>
            </a:extLst>
          </p:cNvPr>
          <p:cNvPicPr>
            <a:picLocks noChangeAspect="1"/>
          </p:cNvPicPr>
          <p:nvPr/>
        </p:nvPicPr>
        <p:blipFill rotWithShape="1">
          <a:blip r:embed="rId3">
            <a:extLst>
              <a:ext uri="{28A0092B-C50C-407E-A947-70E740481C1C}">
                <a14:useLocalDpi xmlns:a14="http://schemas.microsoft.com/office/drawing/2010/main" val="0"/>
              </a:ext>
            </a:extLst>
          </a:blip>
          <a:srcRect t="33333" b="32935"/>
          <a:stretch/>
        </p:blipFill>
        <p:spPr>
          <a:xfrm>
            <a:off x="3676261" y="-30065"/>
            <a:ext cx="3349690" cy="2945760"/>
          </a:xfrm>
          <a:prstGeom prst="rect">
            <a:avLst/>
          </a:prstGeom>
        </p:spPr>
      </p:pic>
      <p:pic>
        <p:nvPicPr>
          <p:cNvPr id="9" name="Resim 8">
            <a:extLst>
              <a:ext uri="{FF2B5EF4-FFF2-40B4-BE49-F238E27FC236}">
                <a16:creationId xmlns:a16="http://schemas.microsoft.com/office/drawing/2014/main" id="{35AACB78-E289-FE1A-209C-BE6A6D76A5FB}"/>
              </a:ext>
            </a:extLst>
          </p:cNvPr>
          <p:cNvPicPr>
            <a:picLocks noChangeAspect="1"/>
          </p:cNvPicPr>
          <p:nvPr/>
        </p:nvPicPr>
        <p:blipFill rotWithShape="1">
          <a:blip r:embed="rId4">
            <a:extLst>
              <a:ext uri="{28A0092B-C50C-407E-A947-70E740481C1C}">
                <a14:useLocalDpi xmlns:a14="http://schemas.microsoft.com/office/drawing/2010/main" val="0"/>
              </a:ext>
            </a:extLst>
          </a:blip>
          <a:srcRect t="33333" b="34285"/>
          <a:stretch/>
        </p:blipFill>
        <p:spPr>
          <a:xfrm>
            <a:off x="7025951" y="-100512"/>
            <a:ext cx="5166049" cy="3086654"/>
          </a:xfrm>
          <a:prstGeom prst="rect">
            <a:avLst/>
          </a:prstGeom>
        </p:spPr>
      </p:pic>
      <p:pic>
        <p:nvPicPr>
          <p:cNvPr id="11" name="Resim 10">
            <a:extLst>
              <a:ext uri="{FF2B5EF4-FFF2-40B4-BE49-F238E27FC236}">
                <a16:creationId xmlns:a16="http://schemas.microsoft.com/office/drawing/2014/main" id="{0CA4B59A-8CDC-16AA-E1E7-AFC02CEA374C}"/>
              </a:ext>
            </a:extLst>
          </p:cNvPr>
          <p:cNvPicPr>
            <a:picLocks noChangeAspect="1"/>
          </p:cNvPicPr>
          <p:nvPr/>
        </p:nvPicPr>
        <p:blipFill rotWithShape="1">
          <a:blip r:embed="rId5">
            <a:extLst>
              <a:ext uri="{28A0092B-C50C-407E-A947-70E740481C1C}">
                <a14:useLocalDpi xmlns:a14="http://schemas.microsoft.com/office/drawing/2010/main" val="0"/>
              </a:ext>
            </a:extLst>
          </a:blip>
          <a:srcRect t="33469" b="33874"/>
          <a:stretch/>
        </p:blipFill>
        <p:spPr>
          <a:xfrm>
            <a:off x="0" y="2915695"/>
            <a:ext cx="4975452" cy="3942305"/>
          </a:xfrm>
          <a:prstGeom prst="rect">
            <a:avLst/>
          </a:prstGeom>
        </p:spPr>
      </p:pic>
    </p:spTree>
    <p:extLst>
      <p:ext uri="{BB962C8B-B14F-4D97-AF65-F5344CB8AC3E}">
        <p14:creationId xmlns:p14="http://schemas.microsoft.com/office/powerpoint/2010/main" val="129356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8C1199-E78B-1057-6F95-187209BEABBB}"/>
              </a:ext>
            </a:extLst>
          </p:cNvPr>
          <p:cNvSpPr>
            <a:spLocks noGrp="1"/>
          </p:cNvSpPr>
          <p:nvPr>
            <p:ph type="title"/>
          </p:nvPr>
        </p:nvSpPr>
        <p:spPr>
          <a:xfrm>
            <a:off x="193482" y="3722913"/>
            <a:ext cx="6231748" cy="3037989"/>
          </a:xfrm>
        </p:spPr>
        <p:txBody>
          <a:bodyPr>
            <a:normAutofit fontScale="90000"/>
          </a:bodyPr>
          <a:lstStyle/>
          <a:p>
            <a:pPr algn="ctr"/>
            <a:r>
              <a:rPr lang="tr-TR" sz="2400" cap="none" dirty="0">
                <a:effectLst/>
                <a:latin typeface="Times New Roman" panose="02020603050405020304" pitchFamily="18" charset="0"/>
                <a:ea typeface="Calibri" panose="020F0502020204030204" pitchFamily="34" charset="0"/>
                <a:cs typeface="Times New Roman" panose="02020603050405020304" pitchFamily="18" charset="0"/>
              </a:rPr>
              <a:t>İlçemiz genelinde Özdemir Bayraktar Havacılık ve Uzay Teknolojileri Mesleki ve Teknik Anadolu Lisesi’nin tanıtım videosu ilçemizde yer alan 35 ortaokul 8.Sınıf öğrencilerine bizzat katılım sağlanarak 5070 öğrenciye izlettirilmiştir. Ayrıca okul rehber öğretmenleri sosyal medya üzerinden 4973  veliye  ulaşarak okul tanıtımını gerçekleştirmiştir.</a:t>
            </a:r>
            <a:br>
              <a:rPr lang="tr-TR" sz="1800" cap="none" dirty="0">
                <a:effectLst/>
                <a:latin typeface="Calibri" panose="020F0502020204030204" pitchFamily="34" charset="0"/>
                <a:ea typeface="Calibri" panose="020F0502020204030204" pitchFamily="34" charset="0"/>
                <a:cs typeface="Times New Roman" panose="02020603050405020304" pitchFamily="18" charset="0"/>
              </a:rPr>
            </a:br>
            <a:endParaRPr lang="tr-TR" cap="none" dirty="0"/>
          </a:p>
        </p:txBody>
      </p:sp>
      <p:pic>
        <p:nvPicPr>
          <p:cNvPr id="5" name="İçerik Yer Tutucusu 4">
            <a:extLst>
              <a:ext uri="{FF2B5EF4-FFF2-40B4-BE49-F238E27FC236}">
                <a16:creationId xmlns:a16="http://schemas.microsoft.com/office/drawing/2014/main" id="{D3AF2D35-68DE-999E-E5F7-51440A0C24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0191" y="0"/>
            <a:ext cx="3870420" cy="3614738"/>
          </a:xfrm>
        </p:spPr>
      </p:pic>
      <p:pic>
        <p:nvPicPr>
          <p:cNvPr id="7" name="Resim 6">
            <a:extLst>
              <a:ext uri="{FF2B5EF4-FFF2-40B4-BE49-F238E27FC236}">
                <a16:creationId xmlns:a16="http://schemas.microsoft.com/office/drawing/2014/main" id="{85F58845-0171-EF02-2BB2-94E288277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581" y="0"/>
            <a:ext cx="3871388" cy="3614739"/>
          </a:xfrm>
          <a:prstGeom prst="rect">
            <a:avLst/>
          </a:prstGeom>
        </p:spPr>
      </p:pic>
      <p:pic>
        <p:nvPicPr>
          <p:cNvPr id="9" name="Resim 8">
            <a:extLst>
              <a:ext uri="{FF2B5EF4-FFF2-40B4-BE49-F238E27FC236}">
                <a16:creationId xmlns:a16="http://schemas.microsoft.com/office/drawing/2014/main" id="{F9797BC8-9460-B49A-D875-ED6195887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200" y="3614738"/>
            <a:ext cx="5765799" cy="3243262"/>
          </a:xfrm>
          <a:prstGeom prst="rect">
            <a:avLst/>
          </a:prstGeom>
        </p:spPr>
      </p:pic>
      <p:pic>
        <p:nvPicPr>
          <p:cNvPr id="11" name="Resim 10">
            <a:extLst>
              <a:ext uri="{FF2B5EF4-FFF2-40B4-BE49-F238E27FC236}">
                <a16:creationId xmlns:a16="http://schemas.microsoft.com/office/drawing/2014/main" id="{D939CBD6-17EE-58D4-54E4-E9469196B1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315"/>
            <a:ext cx="4449221" cy="3614738"/>
          </a:xfrm>
          <a:prstGeom prst="rect">
            <a:avLst/>
          </a:prstGeom>
        </p:spPr>
      </p:pic>
    </p:spTree>
    <p:extLst>
      <p:ext uri="{BB962C8B-B14F-4D97-AF65-F5344CB8AC3E}">
        <p14:creationId xmlns:p14="http://schemas.microsoft.com/office/powerpoint/2010/main" val="258191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5C6BC6-5631-F159-8CC6-BC28F9338543}"/>
              </a:ext>
            </a:extLst>
          </p:cNvPr>
          <p:cNvSpPr>
            <a:spLocks noGrp="1"/>
          </p:cNvSpPr>
          <p:nvPr>
            <p:ph type="title"/>
          </p:nvPr>
        </p:nvSpPr>
        <p:spPr>
          <a:xfrm>
            <a:off x="0" y="3851433"/>
            <a:ext cx="7543177" cy="2967135"/>
          </a:xfrm>
        </p:spPr>
        <p:txBody>
          <a:bodyPr>
            <a:normAutofit/>
          </a:bodyPr>
          <a:lstStyle/>
          <a:p>
            <a:pPr algn="ctr"/>
            <a:r>
              <a:rPr lang="tr-TR" sz="2800" cap="none" dirty="0">
                <a:effectLst/>
                <a:latin typeface="Times New Roman" panose="02020603050405020304" pitchFamily="18" charset="0"/>
                <a:ea typeface="Times New Roman" panose="02020603050405020304" pitchFamily="18" charset="0"/>
                <a:cs typeface="Times New Roman" panose="02020603050405020304" pitchFamily="18" charset="0"/>
              </a:rPr>
              <a:t>İlçemiz mesleki tanıtım ve yöneltme komisyonu çalışmaları kapsamında Sincan İlçe Sağlık Müdürlüğü Bulaşıcı Hastalıklar Birimi tarafından </a:t>
            </a:r>
            <a:r>
              <a:rPr lang="tr-TR" sz="2800" cap="none" dirty="0">
                <a:effectLst/>
                <a:latin typeface="Times New Roman" panose="02020603050405020304" pitchFamily="18" charset="0"/>
                <a:ea typeface="Calibri" panose="020F0502020204030204" pitchFamily="34" charset="0"/>
                <a:cs typeface="Times New Roman" panose="02020603050405020304" pitchFamily="18" charset="0"/>
              </a:rPr>
              <a:t>Mesleki ve Teknik Anadolu Liseleri’nde bilgilendirme seminerleri verilmiştir.</a:t>
            </a:r>
            <a:br>
              <a:rPr lang="tr-TR" sz="2800" cap="none"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pic>
        <p:nvPicPr>
          <p:cNvPr id="5" name="İçerik Yer Tutucusu 4">
            <a:extLst>
              <a:ext uri="{FF2B5EF4-FFF2-40B4-BE49-F238E27FC236}">
                <a16:creationId xmlns:a16="http://schemas.microsoft.com/office/drawing/2014/main" id="{215DF264-F926-0B0D-4ABD-4E8EB19DAD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932" b="20883"/>
          <a:stretch/>
        </p:blipFill>
        <p:spPr>
          <a:xfrm>
            <a:off x="6279503" y="9516"/>
            <a:ext cx="5912498" cy="3861633"/>
          </a:xfrm>
        </p:spPr>
      </p:pic>
      <p:pic>
        <p:nvPicPr>
          <p:cNvPr id="7" name="Resim 6">
            <a:extLst>
              <a:ext uri="{FF2B5EF4-FFF2-40B4-BE49-F238E27FC236}">
                <a16:creationId xmlns:a16="http://schemas.microsoft.com/office/drawing/2014/main" id="{33158495-6EA9-DBE3-DE27-B60788930786}"/>
              </a:ext>
            </a:extLst>
          </p:cNvPr>
          <p:cNvPicPr>
            <a:picLocks noChangeAspect="1"/>
          </p:cNvPicPr>
          <p:nvPr/>
        </p:nvPicPr>
        <p:blipFill rotWithShape="1">
          <a:blip r:embed="rId3">
            <a:extLst>
              <a:ext uri="{28A0092B-C50C-407E-A947-70E740481C1C}">
                <a14:useLocalDpi xmlns:a14="http://schemas.microsoft.com/office/drawing/2010/main" val="0"/>
              </a:ext>
            </a:extLst>
          </a:blip>
          <a:srcRect t="32993" b="33129"/>
          <a:stretch/>
        </p:blipFill>
        <p:spPr>
          <a:xfrm>
            <a:off x="1" y="0"/>
            <a:ext cx="6279502" cy="3910581"/>
          </a:xfrm>
          <a:prstGeom prst="rect">
            <a:avLst/>
          </a:prstGeom>
        </p:spPr>
      </p:pic>
      <p:pic>
        <p:nvPicPr>
          <p:cNvPr id="9" name="Resim 8">
            <a:extLst>
              <a:ext uri="{FF2B5EF4-FFF2-40B4-BE49-F238E27FC236}">
                <a16:creationId xmlns:a16="http://schemas.microsoft.com/office/drawing/2014/main" id="{54D4F620-925B-C51D-8BB9-9EFF962EA124}"/>
              </a:ext>
            </a:extLst>
          </p:cNvPr>
          <p:cNvPicPr>
            <a:picLocks noChangeAspect="1"/>
          </p:cNvPicPr>
          <p:nvPr/>
        </p:nvPicPr>
        <p:blipFill rotWithShape="1">
          <a:blip r:embed="rId4">
            <a:extLst>
              <a:ext uri="{28A0092B-C50C-407E-A947-70E740481C1C}">
                <a14:useLocalDpi xmlns:a14="http://schemas.microsoft.com/office/drawing/2010/main" val="0"/>
              </a:ext>
            </a:extLst>
          </a:blip>
          <a:srcRect t="33197" b="33605"/>
          <a:stretch/>
        </p:blipFill>
        <p:spPr>
          <a:xfrm>
            <a:off x="7543178" y="3871149"/>
            <a:ext cx="4648822" cy="2967135"/>
          </a:xfrm>
          <a:prstGeom prst="rect">
            <a:avLst/>
          </a:prstGeom>
        </p:spPr>
      </p:pic>
    </p:spTree>
    <p:extLst>
      <p:ext uri="{BB962C8B-B14F-4D97-AF65-F5344CB8AC3E}">
        <p14:creationId xmlns:p14="http://schemas.microsoft.com/office/powerpoint/2010/main" val="381892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B9FEF0-5391-A7F8-48F5-57D9DA9E15D3}"/>
              </a:ext>
            </a:extLst>
          </p:cNvPr>
          <p:cNvSpPr>
            <a:spLocks noGrp="1"/>
          </p:cNvSpPr>
          <p:nvPr>
            <p:ph type="title"/>
          </p:nvPr>
        </p:nvSpPr>
        <p:spPr>
          <a:xfrm>
            <a:off x="0" y="5187128"/>
            <a:ext cx="12192000" cy="1507067"/>
          </a:xfrm>
        </p:spPr>
        <p:txBody>
          <a:bodyPr>
            <a:noAutofit/>
          </a:bodyPr>
          <a:lstStyle/>
          <a:p>
            <a:pPr algn="ctr"/>
            <a:r>
              <a:rPr lang="tr-TR" sz="2400" cap="none" dirty="0">
                <a:effectLst/>
                <a:latin typeface="Times New Roman" panose="02020603050405020304" pitchFamily="18" charset="0"/>
                <a:ea typeface="Calibri" panose="020F0502020204030204" pitchFamily="34" charset="0"/>
                <a:cs typeface="Times New Roman" panose="02020603050405020304" pitchFamily="18" charset="0"/>
              </a:rPr>
              <a:t>Mesleki ve Teknik Eğitim alanlarında farkındalık oluşturmak ve yaşamın her alanında ihtiyaç duyulan mesleklerde kalifiye teknik eleman yetiştirilmesi açısından Mesleki Ve Teknik Anadolu Liseleri’miz okul bünyesinde de eğitimin önemini vurgulamak amacıyla kariyer günleri düzenlemişlerdir.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475BB4C8-157A-F1FD-94B8-34873D91F3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8171" r="22255" b="17012"/>
          <a:stretch/>
        </p:blipFill>
        <p:spPr>
          <a:xfrm>
            <a:off x="8397284" y="0"/>
            <a:ext cx="3794716" cy="4600975"/>
          </a:xfrm>
        </p:spPr>
      </p:pic>
      <p:pic>
        <p:nvPicPr>
          <p:cNvPr id="7" name="Resim 6">
            <a:extLst>
              <a:ext uri="{FF2B5EF4-FFF2-40B4-BE49-F238E27FC236}">
                <a16:creationId xmlns:a16="http://schemas.microsoft.com/office/drawing/2014/main" id="{34BC6E64-0E35-90B5-C7E7-23778B1B8C06}"/>
              </a:ext>
            </a:extLst>
          </p:cNvPr>
          <p:cNvPicPr>
            <a:picLocks noChangeAspect="1"/>
          </p:cNvPicPr>
          <p:nvPr/>
        </p:nvPicPr>
        <p:blipFill rotWithShape="1">
          <a:blip r:embed="rId3">
            <a:extLst>
              <a:ext uri="{28A0092B-C50C-407E-A947-70E740481C1C}">
                <a14:useLocalDpi xmlns:a14="http://schemas.microsoft.com/office/drawing/2010/main" val="0"/>
              </a:ext>
            </a:extLst>
          </a:blip>
          <a:srcRect t="18503" r="22622" b="16065"/>
          <a:stretch/>
        </p:blipFill>
        <p:spPr>
          <a:xfrm>
            <a:off x="-1" y="0"/>
            <a:ext cx="3246641" cy="4600975"/>
          </a:xfrm>
          <a:prstGeom prst="rect">
            <a:avLst/>
          </a:prstGeom>
        </p:spPr>
      </p:pic>
      <p:pic>
        <p:nvPicPr>
          <p:cNvPr id="9" name="Resim 8">
            <a:extLst>
              <a:ext uri="{FF2B5EF4-FFF2-40B4-BE49-F238E27FC236}">
                <a16:creationId xmlns:a16="http://schemas.microsoft.com/office/drawing/2014/main" id="{D6A1BE01-DC97-58B5-34CF-DFAC911E1C80}"/>
              </a:ext>
            </a:extLst>
          </p:cNvPr>
          <p:cNvPicPr>
            <a:picLocks noChangeAspect="1"/>
          </p:cNvPicPr>
          <p:nvPr/>
        </p:nvPicPr>
        <p:blipFill rotWithShape="1">
          <a:blip r:embed="rId4">
            <a:extLst>
              <a:ext uri="{28A0092B-C50C-407E-A947-70E740481C1C}">
                <a14:useLocalDpi xmlns:a14="http://schemas.microsoft.com/office/drawing/2010/main" val="0"/>
              </a:ext>
            </a:extLst>
          </a:blip>
          <a:srcRect r="30838"/>
          <a:stretch/>
        </p:blipFill>
        <p:spPr>
          <a:xfrm>
            <a:off x="3246641" y="0"/>
            <a:ext cx="5150643" cy="4600975"/>
          </a:xfrm>
          <a:prstGeom prst="rect">
            <a:avLst/>
          </a:prstGeom>
        </p:spPr>
      </p:pic>
    </p:spTree>
    <p:extLst>
      <p:ext uri="{BB962C8B-B14F-4D97-AF65-F5344CB8AC3E}">
        <p14:creationId xmlns:p14="http://schemas.microsoft.com/office/powerpoint/2010/main" val="31593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3D164-4D8F-EA1C-7588-9FB01BBC6E37}"/>
              </a:ext>
            </a:extLst>
          </p:cNvPr>
          <p:cNvSpPr>
            <a:spLocks noGrp="1"/>
          </p:cNvSpPr>
          <p:nvPr>
            <p:ph type="title"/>
          </p:nvPr>
        </p:nvSpPr>
        <p:spPr>
          <a:xfrm>
            <a:off x="4450702" y="3900753"/>
            <a:ext cx="7647995" cy="2784111"/>
          </a:xfrm>
        </p:spPr>
        <p:txBody>
          <a:bodyPr>
            <a:normAutofit/>
          </a:bodyPr>
          <a:lstStyle/>
          <a:p>
            <a:pPr algn="ctr"/>
            <a:r>
              <a:rPr lang="tr-TR" sz="2200" cap="none" dirty="0">
                <a:effectLst/>
                <a:latin typeface="Times New Roman" panose="02020603050405020304" pitchFamily="18" charset="0"/>
                <a:ea typeface="Calibri" panose="020F0502020204030204" pitchFamily="34" charset="0"/>
              </a:rPr>
              <a:t>Milli Eğitim Bakanlığı ve Ankara Sanayi Odası arasında imzalanan protokolle uygulamaya geçen ‘’SİMEP’’ ulusal bir proje olarak uygulanmaya devam etmektedir. Söz konusu projede eğitime alınan 9.Sınıfı tamamlayan öğrencilere yönelik ilçemiz Mesleki ve Teknik Anadolu Lisesi ve </a:t>
            </a:r>
            <a:r>
              <a:rPr lang="tr-TR" sz="2200" cap="none" dirty="0">
                <a:latin typeface="Times New Roman" panose="02020603050405020304" pitchFamily="18" charset="0"/>
                <a:ea typeface="Calibri" panose="020F0502020204030204" pitchFamily="34" charset="0"/>
              </a:rPr>
              <a:t>A</a:t>
            </a:r>
            <a:r>
              <a:rPr lang="tr-TR" sz="2200" cap="none" dirty="0">
                <a:effectLst/>
                <a:latin typeface="Times New Roman" panose="02020603050405020304" pitchFamily="18" charset="0"/>
                <a:ea typeface="Calibri" panose="020F0502020204030204" pitchFamily="34" charset="0"/>
              </a:rPr>
              <a:t>nadolu </a:t>
            </a:r>
            <a:r>
              <a:rPr lang="tr-TR" sz="2200" cap="none" dirty="0">
                <a:latin typeface="Times New Roman" panose="02020603050405020304" pitchFamily="18" charset="0"/>
                <a:ea typeface="Calibri" panose="020F0502020204030204" pitchFamily="34" charset="0"/>
              </a:rPr>
              <a:t>L</a:t>
            </a:r>
            <a:r>
              <a:rPr lang="tr-TR" sz="2200" cap="none" dirty="0">
                <a:effectLst/>
                <a:latin typeface="Times New Roman" panose="02020603050405020304" pitchFamily="18" charset="0"/>
                <a:ea typeface="Calibri" panose="020F0502020204030204" pitchFamily="34" charset="0"/>
              </a:rPr>
              <a:t>isesi öğrencilerine yönelik tanıtım programları düzenlenmiştir.</a:t>
            </a:r>
            <a:endParaRPr lang="tr-TR" sz="2200" cap="none" dirty="0"/>
          </a:p>
        </p:txBody>
      </p:sp>
      <p:pic>
        <p:nvPicPr>
          <p:cNvPr id="5" name="İçerik Yer Tutucusu 4">
            <a:extLst>
              <a:ext uri="{FF2B5EF4-FFF2-40B4-BE49-F238E27FC236}">
                <a16:creationId xmlns:a16="http://schemas.microsoft.com/office/drawing/2014/main" id="{CAE05FE1-17E6-9E01-D5EE-82E4D762A7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5859625" cy="3853083"/>
          </a:xfrm>
        </p:spPr>
      </p:pic>
      <p:pic>
        <p:nvPicPr>
          <p:cNvPr id="7" name="Resim 6">
            <a:extLst>
              <a:ext uri="{FF2B5EF4-FFF2-40B4-BE49-F238E27FC236}">
                <a16:creationId xmlns:a16="http://schemas.microsoft.com/office/drawing/2014/main" id="{6B611E01-9A80-9112-1447-DAF4A49F2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3082"/>
            <a:ext cx="4516016" cy="3004918"/>
          </a:xfrm>
          <a:prstGeom prst="rect">
            <a:avLst/>
          </a:prstGeom>
        </p:spPr>
      </p:pic>
      <p:pic>
        <p:nvPicPr>
          <p:cNvPr id="9" name="Resim 8">
            <a:extLst>
              <a:ext uri="{FF2B5EF4-FFF2-40B4-BE49-F238E27FC236}">
                <a16:creationId xmlns:a16="http://schemas.microsoft.com/office/drawing/2014/main" id="{22BF06DC-6D06-A22B-7483-82301F5CFFEF}"/>
              </a:ext>
            </a:extLst>
          </p:cNvPr>
          <p:cNvPicPr>
            <a:picLocks noChangeAspect="1"/>
          </p:cNvPicPr>
          <p:nvPr/>
        </p:nvPicPr>
        <p:blipFill rotWithShape="1">
          <a:blip r:embed="rId4">
            <a:extLst>
              <a:ext uri="{28A0092B-C50C-407E-A947-70E740481C1C}">
                <a14:useLocalDpi xmlns:a14="http://schemas.microsoft.com/office/drawing/2010/main" val="0"/>
              </a:ext>
            </a:extLst>
          </a:blip>
          <a:srcRect t="33197" b="33333"/>
          <a:stretch/>
        </p:blipFill>
        <p:spPr>
          <a:xfrm>
            <a:off x="5859624" y="0"/>
            <a:ext cx="6332375" cy="3853082"/>
          </a:xfrm>
          <a:prstGeom prst="rect">
            <a:avLst/>
          </a:prstGeom>
        </p:spPr>
      </p:pic>
    </p:spTree>
    <p:extLst>
      <p:ext uri="{BB962C8B-B14F-4D97-AF65-F5344CB8AC3E}">
        <p14:creationId xmlns:p14="http://schemas.microsoft.com/office/powerpoint/2010/main" val="281596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6532B2-70DB-5110-EF40-C4D1AB531B26}"/>
              </a:ext>
            </a:extLst>
          </p:cNvPr>
          <p:cNvSpPr>
            <a:spLocks noGrp="1"/>
          </p:cNvSpPr>
          <p:nvPr>
            <p:ph type="title"/>
          </p:nvPr>
        </p:nvSpPr>
        <p:spPr>
          <a:xfrm>
            <a:off x="0" y="2555594"/>
            <a:ext cx="9462035" cy="1965331"/>
          </a:xfrm>
        </p:spPr>
        <p:txBody>
          <a:bodyPr>
            <a:normAutofit/>
          </a:bodyPr>
          <a:lstStyle/>
          <a:p>
            <a:pPr algn="just"/>
            <a:r>
              <a:rPr lang="tr-TR" sz="2000" cap="none" dirty="0">
                <a:effectLst/>
                <a:latin typeface="Times New Roman" panose="02020603050405020304" pitchFamily="18" charset="0"/>
                <a:ea typeface="Calibri" panose="020F0502020204030204" pitchFamily="34" charset="0"/>
              </a:rPr>
              <a:t>Meslek liseleri hayata dokunuyor projesi kapsamında; ilçemizde 287 öğretmen ve 3575 öğrenci projeye katılım sağlamış ve proje sonucunda 4600 kişi ihtiyaçlarına göre faaliyetlerden fayda görmüştür. Ayrıca depremzedelerin soğuktan ve salgın hastalıklardan korunması amacıyla 450000 tane maske üretimi gerçekleştirmiştir.</a:t>
            </a:r>
            <a:endParaRPr lang="tr-TR" sz="2000" cap="none" dirty="0"/>
          </a:p>
        </p:txBody>
      </p:sp>
      <p:pic>
        <p:nvPicPr>
          <p:cNvPr id="4" name="İçerik Yer Tutucusu 3">
            <a:extLst>
              <a:ext uri="{FF2B5EF4-FFF2-40B4-BE49-F238E27FC236}">
                <a16:creationId xmlns:a16="http://schemas.microsoft.com/office/drawing/2014/main" id="{2991A0CF-D2AB-2B22-3DC1-5BBFD6B57D53}"/>
              </a:ext>
            </a:extLst>
          </p:cNvPr>
          <p:cNvPicPr>
            <a:picLocks noGrp="1" noChangeAspect="1"/>
          </p:cNvPicPr>
          <p:nvPr>
            <p:ph idx="1"/>
          </p:nvPr>
        </p:nvPicPr>
        <p:blipFill>
          <a:blip r:embed="rId2"/>
          <a:srcRect/>
          <a:stretch>
            <a:fillRect/>
          </a:stretch>
        </p:blipFill>
        <p:spPr bwMode="auto">
          <a:xfrm>
            <a:off x="6781938" y="-24180"/>
            <a:ext cx="2711053" cy="2455889"/>
          </a:xfrm>
          <a:prstGeom prst="rect">
            <a:avLst/>
          </a:prstGeom>
          <a:noFill/>
          <a:ln w="9525">
            <a:noFill/>
            <a:miter lim="800000"/>
            <a:headEnd/>
            <a:tailEnd/>
          </a:ln>
        </p:spPr>
      </p:pic>
      <p:pic>
        <p:nvPicPr>
          <p:cNvPr id="6" name="Resim 5">
            <a:extLst>
              <a:ext uri="{FF2B5EF4-FFF2-40B4-BE49-F238E27FC236}">
                <a16:creationId xmlns:a16="http://schemas.microsoft.com/office/drawing/2014/main" id="{A09D84B6-B286-137F-2BE4-A0E05DE5C7F9}"/>
              </a:ext>
            </a:extLst>
          </p:cNvPr>
          <p:cNvPicPr>
            <a:picLocks noChangeAspect="1"/>
          </p:cNvPicPr>
          <p:nvPr/>
        </p:nvPicPr>
        <p:blipFill>
          <a:blip r:embed="rId3"/>
          <a:srcRect/>
          <a:stretch>
            <a:fillRect/>
          </a:stretch>
        </p:blipFill>
        <p:spPr bwMode="auto">
          <a:xfrm>
            <a:off x="4570357" y="4892669"/>
            <a:ext cx="2196102" cy="1965331"/>
          </a:xfrm>
          <a:prstGeom prst="rect">
            <a:avLst/>
          </a:prstGeom>
          <a:noFill/>
          <a:ln w="9525">
            <a:noFill/>
            <a:miter lim="800000"/>
            <a:headEnd/>
            <a:tailEnd/>
          </a:ln>
        </p:spPr>
      </p:pic>
      <p:pic>
        <p:nvPicPr>
          <p:cNvPr id="7" name="Resim 6">
            <a:extLst>
              <a:ext uri="{FF2B5EF4-FFF2-40B4-BE49-F238E27FC236}">
                <a16:creationId xmlns:a16="http://schemas.microsoft.com/office/drawing/2014/main" id="{56A7D2CF-514E-BBEA-F922-8A26DFB1D477}"/>
              </a:ext>
            </a:extLst>
          </p:cNvPr>
          <p:cNvPicPr>
            <a:picLocks noChangeAspect="1"/>
          </p:cNvPicPr>
          <p:nvPr/>
        </p:nvPicPr>
        <p:blipFill>
          <a:blip r:embed="rId4"/>
          <a:srcRect/>
          <a:stretch>
            <a:fillRect/>
          </a:stretch>
        </p:blipFill>
        <p:spPr bwMode="auto">
          <a:xfrm>
            <a:off x="0" y="-7251"/>
            <a:ext cx="3183925" cy="2387944"/>
          </a:xfrm>
          <a:prstGeom prst="rect">
            <a:avLst/>
          </a:prstGeom>
          <a:noFill/>
          <a:ln w="9525">
            <a:noFill/>
            <a:miter lim="800000"/>
            <a:headEnd/>
            <a:tailEnd/>
          </a:ln>
        </p:spPr>
      </p:pic>
      <p:pic>
        <p:nvPicPr>
          <p:cNvPr id="8" name="Resim 7">
            <a:extLst>
              <a:ext uri="{FF2B5EF4-FFF2-40B4-BE49-F238E27FC236}">
                <a16:creationId xmlns:a16="http://schemas.microsoft.com/office/drawing/2014/main" id="{E1D84F56-F4BE-5614-E7EC-9CC7C4DD988F}"/>
              </a:ext>
            </a:extLst>
          </p:cNvPr>
          <p:cNvPicPr>
            <a:picLocks noChangeAspect="1"/>
          </p:cNvPicPr>
          <p:nvPr/>
        </p:nvPicPr>
        <p:blipFill>
          <a:blip r:embed="rId5"/>
          <a:srcRect/>
          <a:stretch>
            <a:fillRect/>
          </a:stretch>
        </p:blipFill>
        <p:spPr bwMode="auto">
          <a:xfrm>
            <a:off x="9462037" y="2548344"/>
            <a:ext cx="2729964" cy="4309656"/>
          </a:xfrm>
          <a:prstGeom prst="rect">
            <a:avLst/>
          </a:prstGeom>
          <a:noFill/>
          <a:ln w="9525">
            <a:noFill/>
            <a:miter lim="800000"/>
            <a:headEnd/>
            <a:tailEnd/>
          </a:ln>
        </p:spPr>
      </p:pic>
      <p:pic>
        <p:nvPicPr>
          <p:cNvPr id="9" name="Resim 8">
            <a:extLst>
              <a:ext uri="{FF2B5EF4-FFF2-40B4-BE49-F238E27FC236}">
                <a16:creationId xmlns:a16="http://schemas.microsoft.com/office/drawing/2014/main" id="{327352BB-5381-F3B7-198D-4491514D6011}"/>
              </a:ext>
            </a:extLst>
          </p:cNvPr>
          <p:cNvPicPr>
            <a:picLocks noChangeAspect="1"/>
          </p:cNvPicPr>
          <p:nvPr/>
        </p:nvPicPr>
        <p:blipFill>
          <a:blip r:embed="rId6"/>
          <a:srcRect/>
          <a:stretch>
            <a:fillRect/>
          </a:stretch>
        </p:blipFill>
        <p:spPr bwMode="auto">
          <a:xfrm>
            <a:off x="6766460" y="4838700"/>
            <a:ext cx="2695575" cy="2019300"/>
          </a:xfrm>
          <a:prstGeom prst="rect">
            <a:avLst/>
          </a:prstGeom>
          <a:noFill/>
          <a:ln w="9525">
            <a:noFill/>
            <a:miter lim="800000"/>
            <a:headEnd/>
            <a:tailEnd/>
          </a:ln>
        </p:spPr>
      </p:pic>
      <p:pic>
        <p:nvPicPr>
          <p:cNvPr id="10" name="Resim 9" descr="WhatsApp Image 2023-05-22 at 15.56">
            <a:extLst>
              <a:ext uri="{FF2B5EF4-FFF2-40B4-BE49-F238E27FC236}">
                <a16:creationId xmlns:a16="http://schemas.microsoft.com/office/drawing/2014/main" id="{EEAEC4E4-D600-B2D9-9E84-7E6F387F2307}"/>
              </a:ext>
            </a:extLst>
          </p:cNvPr>
          <p:cNvPicPr>
            <a:picLocks noChangeAspect="1"/>
          </p:cNvPicPr>
          <p:nvPr/>
        </p:nvPicPr>
        <p:blipFill>
          <a:blip r:embed="rId7"/>
          <a:srcRect/>
          <a:stretch>
            <a:fillRect/>
          </a:stretch>
        </p:blipFill>
        <p:spPr bwMode="auto">
          <a:xfrm>
            <a:off x="9462036" y="-24180"/>
            <a:ext cx="2729964" cy="2572523"/>
          </a:xfrm>
          <a:prstGeom prst="rect">
            <a:avLst/>
          </a:prstGeom>
          <a:noFill/>
          <a:ln w="9525">
            <a:noFill/>
            <a:miter lim="800000"/>
            <a:headEnd/>
            <a:tailEnd/>
          </a:ln>
        </p:spPr>
      </p:pic>
      <p:pic>
        <p:nvPicPr>
          <p:cNvPr id="11" name="Resim 10">
            <a:extLst>
              <a:ext uri="{FF2B5EF4-FFF2-40B4-BE49-F238E27FC236}">
                <a16:creationId xmlns:a16="http://schemas.microsoft.com/office/drawing/2014/main" id="{F42E8EFA-75ED-B1E5-2C0E-0D3F36057911}"/>
              </a:ext>
            </a:extLst>
          </p:cNvPr>
          <p:cNvPicPr>
            <a:picLocks noChangeAspect="1"/>
          </p:cNvPicPr>
          <p:nvPr/>
        </p:nvPicPr>
        <p:blipFill>
          <a:blip r:embed="rId8"/>
          <a:srcRect/>
          <a:stretch>
            <a:fillRect/>
          </a:stretch>
        </p:blipFill>
        <p:spPr bwMode="auto">
          <a:xfrm>
            <a:off x="3109877" y="0"/>
            <a:ext cx="3656582" cy="2431709"/>
          </a:xfrm>
          <a:prstGeom prst="rect">
            <a:avLst/>
          </a:prstGeom>
          <a:noFill/>
          <a:ln w="9525">
            <a:noFill/>
            <a:miter lim="800000"/>
            <a:headEnd/>
            <a:tailEnd/>
          </a:ln>
        </p:spPr>
      </p:pic>
      <p:pic>
        <p:nvPicPr>
          <p:cNvPr id="12" name="Resim 11">
            <a:extLst>
              <a:ext uri="{FF2B5EF4-FFF2-40B4-BE49-F238E27FC236}">
                <a16:creationId xmlns:a16="http://schemas.microsoft.com/office/drawing/2014/main" id="{6AFBE918-B0DC-7882-AA07-0B4E17A4526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08" y="4838699"/>
            <a:ext cx="4597665" cy="2077419"/>
          </a:xfrm>
          <a:prstGeom prst="rect">
            <a:avLst/>
          </a:prstGeom>
          <a:noFill/>
          <a:ln>
            <a:noFill/>
          </a:ln>
        </p:spPr>
      </p:pic>
    </p:spTree>
    <p:extLst>
      <p:ext uri="{BB962C8B-B14F-4D97-AF65-F5344CB8AC3E}">
        <p14:creationId xmlns:p14="http://schemas.microsoft.com/office/powerpoint/2010/main" val="76583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BAC9C5-ACBD-15BF-A90A-1744F095527E}"/>
              </a:ext>
            </a:extLst>
          </p:cNvPr>
          <p:cNvSpPr>
            <a:spLocks noGrp="1"/>
          </p:cNvSpPr>
          <p:nvPr>
            <p:ph type="title"/>
          </p:nvPr>
        </p:nvSpPr>
        <p:spPr>
          <a:xfrm>
            <a:off x="684211" y="5276193"/>
            <a:ext cx="12380147" cy="718206"/>
          </a:xfrm>
        </p:spPr>
        <p:txBody>
          <a:bodyPr>
            <a:normAutofit fontScale="90000"/>
          </a:bodyPr>
          <a:lstStyle/>
          <a:p>
            <a:br>
              <a:rPr lang="tr-TR" cap="none" dirty="0"/>
            </a:br>
            <a:endParaRPr lang="tr-TR" dirty="0"/>
          </a:p>
        </p:txBody>
      </p:sp>
      <p:sp>
        <p:nvSpPr>
          <p:cNvPr id="3" name="İçerik Yer Tutucusu 2">
            <a:extLst>
              <a:ext uri="{FF2B5EF4-FFF2-40B4-BE49-F238E27FC236}">
                <a16:creationId xmlns:a16="http://schemas.microsoft.com/office/drawing/2014/main" id="{1B08A2E8-CA61-73B2-38B8-BC028B8BEBFB}"/>
              </a:ext>
            </a:extLst>
          </p:cNvPr>
          <p:cNvSpPr>
            <a:spLocks noGrp="1"/>
          </p:cNvSpPr>
          <p:nvPr>
            <p:ph idx="1"/>
          </p:nvPr>
        </p:nvSpPr>
        <p:spPr>
          <a:xfrm>
            <a:off x="684212" y="1755228"/>
            <a:ext cx="11329112" cy="3605048"/>
          </a:xfrm>
        </p:spPr>
        <p:txBody>
          <a:bodyPr/>
          <a:lstStyle/>
          <a:p>
            <a:pPr marL="0" indent="0" algn="ctr">
              <a:buNone/>
            </a:pPr>
            <a:r>
              <a:rPr lang="tr-TR" dirty="0"/>
              <a:t>FATOŞ DEMİR                                                                    FADİME AKGÖZ</a:t>
            </a:r>
            <a:br>
              <a:rPr lang="tr-TR" dirty="0"/>
            </a:br>
            <a:r>
              <a:rPr lang="tr-TR" dirty="0"/>
              <a:t>MESLEKİ TANITIM VE YÖNELTME KOM. ÜYESİ           MESLEKİ TANITIM VE YÖNELTME KOM. ÜYESİ </a:t>
            </a:r>
          </a:p>
          <a:p>
            <a:pPr marL="0" indent="0" algn="ctr">
              <a:buNone/>
            </a:pPr>
            <a:r>
              <a:rPr lang="tr-TR" dirty="0"/>
              <a:t>  </a:t>
            </a:r>
          </a:p>
          <a:p>
            <a:pPr marL="0" indent="0" algn="ctr">
              <a:buNone/>
            </a:pPr>
            <a:endParaRPr lang="tr-TR" dirty="0"/>
          </a:p>
          <a:p>
            <a:pPr marL="0" indent="0" algn="ctr">
              <a:buNone/>
            </a:pPr>
            <a:r>
              <a:rPr lang="tr-TR" dirty="0"/>
              <a:t>MURAT AYCAN</a:t>
            </a:r>
          </a:p>
          <a:p>
            <a:pPr marL="0" indent="0" algn="ctr">
              <a:buNone/>
            </a:pPr>
            <a:r>
              <a:rPr lang="tr-TR" dirty="0"/>
              <a:t>İLÇE MİLLİ EĞİTİM ŞUBE MÜDÜRÜ</a:t>
            </a:r>
          </a:p>
        </p:txBody>
      </p:sp>
    </p:spTree>
    <p:extLst>
      <p:ext uri="{BB962C8B-B14F-4D97-AF65-F5344CB8AC3E}">
        <p14:creationId xmlns:p14="http://schemas.microsoft.com/office/powerpoint/2010/main" val="38166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972402-7BE7-F216-496B-627B3FE091A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9F0D4F2-75C5-2F42-E5AC-952BAC702875}"/>
              </a:ext>
            </a:extLst>
          </p:cNvPr>
          <p:cNvSpPr>
            <a:spLocks noGrp="1"/>
          </p:cNvSpPr>
          <p:nvPr>
            <p:ph idx="1"/>
          </p:nvPr>
        </p:nvSpPr>
        <p:spPr>
          <a:xfrm>
            <a:off x="684211" y="685800"/>
            <a:ext cx="10940229" cy="3615267"/>
          </a:xfrm>
        </p:spPr>
        <p:txBody>
          <a:bodyPr>
            <a:normAutofit/>
          </a:bodyPr>
          <a:lstStyle/>
          <a:p>
            <a:pPr algn="just"/>
            <a:r>
              <a:rPr lang="tr-TR" sz="2800" dirty="0">
                <a:solidFill>
                  <a:schemeClr val="tx1"/>
                </a:solidFill>
                <a:effectLst/>
                <a:latin typeface="Times New Roman" panose="02020603050405020304" pitchFamily="18" charset="0"/>
                <a:ea typeface="Calibri" panose="020F0502020204030204" pitchFamily="34" charset="0"/>
              </a:rPr>
              <a:t>Ankara İl Milli Eğitim Müdürlüğü Mesleki ve Teknik Eğitimi birimince hazırlanan Ankara İl Eylem Planı gereği alınarak Aralık 2022’de oluşturduğumuz ilçe eylem planı doğrultusunda dönem boyunca çalışmalarımızı gerçekleştirdik.</a:t>
            </a:r>
            <a:endParaRPr lang="tr-TR" sz="2800" dirty="0">
              <a:solidFill>
                <a:schemeClr val="tx1"/>
              </a:solidFill>
            </a:endParaRPr>
          </a:p>
        </p:txBody>
      </p:sp>
    </p:spTree>
    <p:extLst>
      <p:ext uri="{BB962C8B-B14F-4D97-AF65-F5344CB8AC3E}">
        <p14:creationId xmlns:p14="http://schemas.microsoft.com/office/powerpoint/2010/main" val="197808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019F59-38B9-0474-93C7-B9F7C579E822}"/>
              </a:ext>
            </a:extLst>
          </p:cNvPr>
          <p:cNvSpPr>
            <a:spLocks noGrp="1"/>
          </p:cNvSpPr>
          <p:nvPr>
            <p:ph type="title"/>
          </p:nvPr>
        </p:nvSpPr>
        <p:spPr/>
        <p:txBody>
          <a:bodyPr/>
          <a:lstStyle/>
          <a:p>
            <a:endParaRPr lang="tr-TR" dirty="0"/>
          </a:p>
        </p:txBody>
      </p:sp>
      <p:pic>
        <p:nvPicPr>
          <p:cNvPr id="7" name="Resim 6">
            <a:extLst>
              <a:ext uri="{FF2B5EF4-FFF2-40B4-BE49-F238E27FC236}">
                <a16:creationId xmlns:a16="http://schemas.microsoft.com/office/drawing/2014/main" id="{E0822164-FBB0-5764-3DF2-388DB40D1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939" y="-27299"/>
            <a:ext cx="6267061" cy="4348065"/>
          </a:xfrm>
          <a:prstGeom prst="rect">
            <a:avLst/>
          </a:prstGeom>
        </p:spPr>
      </p:pic>
      <p:pic>
        <p:nvPicPr>
          <p:cNvPr id="11" name="İçerik Yer Tutucusu 10">
            <a:extLst>
              <a:ext uri="{FF2B5EF4-FFF2-40B4-BE49-F238E27FC236}">
                <a16:creationId xmlns:a16="http://schemas.microsoft.com/office/drawing/2014/main" id="{4C09C84A-E2B2-1380-C495-C6FCA9CE42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829" t="261" b="-261"/>
          <a:stretch/>
        </p:blipFill>
        <p:spPr>
          <a:xfrm>
            <a:off x="8397550" y="4315408"/>
            <a:ext cx="3794449" cy="3490420"/>
          </a:xfrm>
        </p:spPr>
      </p:pic>
      <p:pic>
        <p:nvPicPr>
          <p:cNvPr id="13" name="Resim 12">
            <a:extLst>
              <a:ext uri="{FF2B5EF4-FFF2-40B4-BE49-F238E27FC236}">
                <a16:creationId xmlns:a16="http://schemas.microsoft.com/office/drawing/2014/main" id="{283619FD-5B4F-4789-4A51-E716BD055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008915" cy="4348065"/>
          </a:xfrm>
          <a:prstGeom prst="rect">
            <a:avLst/>
          </a:prstGeom>
        </p:spPr>
      </p:pic>
      <p:pic>
        <p:nvPicPr>
          <p:cNvPr id="16" name="Resim 15">
            <a:extLst>
              <a:ext uri="{FF2B5EF4-FFF2-40B4-BE49-F238E27FC236}">
                <a16:creationId xmlns:a16="http://schemas.microsoft.com/office/drawing/2014/main" id="{100BE669-BFBE-877B-4093-445B7B2D1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 y="-32657"/>
            <a:ext cx="6008915" cy="4348065"/>
          </a:xfrm>
          <a:prstGeom prst="rect">
            <a:avLst/>
          </a:prstGeom>
        </p:spPr>
      </p:pic>
      <p:sp>
        <p:nvSpPr>
          <p:cNvPr id="20" name="Metin kutusu 19">
            <a:extLst>
              <a:ext uri="{FF2B5EF4-FFF2-40B4-BE49-F238E27FC236}">
                <a16:creationId xmlns:a16="http://schemas.microsoft.com/office/drawing/2014/main" id="{BED2FCEF-A6D5-4635-648A-286736204FF7}"/>
              </a:ext>
            </a:extLst>
          </p:cNvPr>
          <p:cNvSpPr txBox="1"/>
          <p:nvPr/>
        </p:nvSpPr>
        <p:spPr>
          <a:xfrm>
            <a:off x="419877" y="4718912"/>
            <a:ext cx="7884367" cy="1631216"/>
          </a:xfrm>
          <a:prstGeom prst="rect">
            <a:avLst/>
          </a:prstGeom>
          <a:noFill/>
        </p:spPr>
        <p:txBody>
          <a:bodyPr wrap="square">
            <a:spAutoFit/>
          </a:bodyPr>
          <a:lstStyle/>
          <a:p>
            <a:pPr algn="just"/>
            <a:r>
              <a:rPr lang="tr-TR" sz="2000" dirty="0">
                <a:effectLst/>
                <a:latin typeface="Times New Roman" panose="02020603050405020304" pitchFamily="18" charset="0"/>
                <a:ea typeface="Calibri" panose="020F0502020204030204" pitchFamily="34" charset="0"/>
              </a:rPr>
              <a:t>Okullarımızda tanıtım ve yönlendirme faaliyetlerinin etkili bir şekilde devam edebilmesi için Ortaokul 7, 8, sınıflar lise 9, 10,11, 12. sınıflar müdür yardımcıları ve rehber öğretmenlerinin bulunduğu ekipler kuruldu.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Okul Tanıtımları, Mesleki Eğitimde yapılan değişiklikler ve Mesleki Eğitim Merkezleri ile ilgili bilgilendirme toplantısı yapılmıştır.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65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8402C2-0155-2B1E-9F28-C1867D3A81E5}"/>
              </a:ext>
            </a:extLst>
          </p:cNvPr>
          <p:cNvSpPr>
            <a:spLocks noGrp="1"/>
          </p:cNvSpPr>
          <p:nvPr>
            <p:ph idx="1"/>
          </p:nvPr>
        </p:nvSpPr>
        <p:spPr>
          <a:xfrm>
            <a:off x="880140" y="863601"/>
            <a:ext cx="11119012" cy="2188029"/>
          </a:xfrm>
        </p:spPr>
        <p:txBody>
          <a:bodyPr>
            <a:normAutofit/>
          </a:bodyPr>
          <a:lstStyle/>
          <a:p>
            <a:endParaRPr lang="tr-TR" sz="24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54CCD5A8-D70D-2AF9-A2E2-939872B34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555" y="-278"/>
            <a:ext cx="6620445" cy="3667209"/>
          </a:xfrm>
          <a:prstGeom prst="rect">
            <a:avLst/>
          </a:prstGeom>
        </p:spPr>
      </p:pic>
      <p:pic>
        <p:nvPicPr>
          <p:cNvPr id="7" name="Resim 6">
            <a:extLst>
              <a:ext uri="{FF2B5EF4-FFF2-40B4-BE49-F238E27FC236}">
                <a16:creationId xmlns:a16="http://schemas.microsoft.com/office/drawing/2014/main" id="{35C4AA89-B2C3-73E5-680C-8FC646697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992" y="3666931"/>
            <a:ext cx="5231426" cy="3573683"/>
          </a:xfrm>
          <a:prstGeom prst="rect">
            <a:avLst/>
          </a:prstGeom>
        </p:spPr>
      </p:pic>
      <p:pic>
        <p:nvPicPr>
          <p:cNvPr id="9" name="Resim 8">
            <a:extLst>
              <a:ext uri="{FF2B5EF4-FFF2-40B4-BE49-F238E27FC236}">
                <a16:creationId xmlns:a16="http://schemas.microsoft.com/office/drawing/2014/main" id="{ED2D3E1A-49CD-3C18-1C5C-4F8B26BD5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
            <a:ext cx="5571555" cy="3667209"/>
          </a:xfrm>
          <a:prstGeom prst="rect">
            <a:avLst/>
          </a:prstGeom>
        </p:spPr>
      </p:pic>
      <p:sp>
        <p:nvSpPr>
          <p:cNvPr id="11" name="Metin kutusu 10">
            <a:extLst>
              <a:ext uri="{FF2B5EF4-FFF2-40B4-BE49-F238E27FC236}">
                <a16:creationId xmlns:a16="http://schemas.microsoft.com/office/drawing/2014/main" id="{36AA4772-F542-8857-F500-A4104E432108}"/>
              </a:ext>
            </a:extLst>
          </p:cNvPr>
          <p:cNvSpPr txBox="1"/>
          <p:nvPr/>
        </p:nvSpPr>
        <p:spPr>
          <a:xfrm>
            <a:off x="74582" y="4303455"/>
            <a:ext cx="6657736" cy="2554545"/>
          </a:xfrm>
          <a:prstGeom prst="rect">
            <a:avLst/>
          </a:prstGeom>
          <a:noFill/>
        </p:spPr>
        <p:txBody>
          <a:bodyPr wrap="square">
            <a:spAutoFit/>
          </a:bodyPr>
          <a:lstStyle/>
          <a:p>
            <a:pPr algn="just"/>
            <a:r>
              <a:rPr lang="tr-TR" sz="2000" dirty="0">
                <a:latin typeface="Times New Roman" panose="02020603050405020304" pitchFamily="18" charset="0"/>
                <a:cs typeface="Times New Roman" panose="02020603050405020304" pitchFamily="18" charset="0"/>
              </a:rPr>
              <a:t>İlçemiz Mesleki Teknik Eğitim Okul Yönetim Kurulu(MTOYK) toplantısı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ilçe milli eğitim müdürlüğümüzün ilgili yöneticilerinin, mesleki ve teknik ortaöğretim okul/kurum müdürlerinin, sektör ve meslek kuruluşu temsilcilerinin, belediye ve ilgili diğer kamu ve özel kurum ve kuruluş temsilcilerinin üye olarak yer aldığı “Mesleki ve Teknik Eğitim Okul Yönetim Kurulu” ilçemizde de oluşturulmuştur. Üyelerin katılımı ile MTOYK toplantısı gerçekleştirilmiştir. </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74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F83F53-CA11-036D-2B0F-2CE85A619133}"/>
              </a:ext>
            </a:extLst>
          </p:cNvPr>
          <p:cNvSpPr>
            <a:spLocks noGrp="1"/>
          </p:cNvSpPr>
          <p:nvPr>
            <p:ph type="title"/>
          </p:nvPr>
        </p:nvSpPr>
        <p:spPr>
          <a:xfrm>
            <a:off x="684211" y="4487332"/>
            <a:ext cx="11436253" cy="1507067"/>
          </a:xfrm>
        </p:spPr>
        <p:txBody>
          <a:bodyPr>
            <a:noAutofit/>
          </a:bodyPr>
          <a:lstStyle/>
          <a:p>
            <a:pPr algn="just"/>
            <a:r>
              <a:rPr lang="tr-TR" sz="2400" cap="none" dirty="0">
                <a:effectLst/>
                <a:latin typeface="Times New Roman" panose="02020603050405020304" pitchFamily="18" charset="0"/>
                <a:ea typeface="Calibri" panose="020F0502020204030204" pitchFamily="34" charset="0"/>
              </a:rPr>
              <a:t>Mesleki tanıtım ve yöneltme komisyonu çalışmaları kapsamında ilçemize bağlı ortaöğretim kurumlarınca sınai mülkiyet kapsamında okul kurum yetkilendirme listesi oluşturulması için çalışma yapılmıştır. 28.12.2022 tarihinde de mesleki tanıtım ve yöneltme komisyonu olarak sınai mülkiyet konulu toplantı yapıldı. Toplantıda aktarılan konular 11.03.2023 tarihinde okul müdürleriyle yapılan toplantıda da paylaşıldı.</a:t>
            </a:r>
            <a:endParaRPr lang="tr-TR" sz="2400" cap="none" dirty="0"/>
          </a:p>
        </p:txBody>
      </p:sp>
      <p:pic>
        <p:nvPicPr>
          <p:cNvPr id="5" name="İçerik Yer Tutucusu 4">
            <a:extLst>
              <a:ext uri="{FF2B5EF4-FFF2-40B4-BE49-F238E27FC236}">
                <a16:creationId xmlns:a16="http://schemas.microsoft.com/office/drawing/2014/main" id="{CA0EC00B-6B0F-01AD-8300-4E57E21FFA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75" b="12041"/>
          <a:stretch/>
        </p:blipFill>
        <p:spPr>
          <a:xfrm>
            <a:off x="2276670" y="0"/>
            <a:ext cx="7221894" cy="3666931"/>
          </a:xfrm>
        </p:spPr>
      </p:pic>
    </p:spTree>
    <p:extLst>
      <p:ext uri="{BB962C8B-B14F-4D97-AF65-F5344CB8AC3E}">
        <p14:creationId xmlns:p14="http://schemas.microsoft.com/office/powerpoint/2010/main" val="164930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2FD58-F921-D79F-C634-634BD382E88E}"/>
              </a:ext>
            </a:extLst>
          </p:cNvPr>
          <p:cNvSpPr>
            <a:spLocks noGrp="1"/>
          </p:cNvSpPr>
          <p:nvPr>
            <p:ph type="title"/>
          </p:nvPr>
        </p:nvSpPr>
        <p:spPr>
          <a:xfrm>
            <a:off x="511936" y="5350547"/>
            <a:ext cx="11507788" cy="1656741"/>
          </a:xfrm>
        </p:spPr>
        <p:txBody>
          <a:bodyPr>
            <a:noAutofit/>
          </a:bodyPr>
          <a:lstStyle/>
          <a:p>
            <a:pPr algn="just"/>
            <a:r>
              <a:rPr lang="tr-TR" sz="2800" cap="none" dirty="0">
                <a:effectLst/>
                <a:latin typeface="Times New Roman" panose="02020603050405020304" pitchFamily="18" charset="0"/>
                <a:ea typeface="Calibri" panose="020F0502020204030204" pitchFamily="34" charset="0"/>
              </a:rPr>
              <a:t>İlçemizde bulunan Mesleki ve Teknik </a:t>
            </a:r>
            <a:r>
              <a:rPr lang="tr-TR" sz="2800" cap="none" dirty="0">
                <a:latin typeface="Times New Roman" panose="02020603050405020304" pitchFamily="18" charset="0"/>
                <a:ea typeface="Calibri" panose="020F0502020204030204" pitchFamily="34" charset="0"/>
              </a:rPr>
              <a:t>A</a:t>
            </a:r>
            <a:r>
              <a:rPr lang="tr-TR" sz="2800" cap="none" dirty="0">
                <a:effectLst/>
                <a:latin typeface="Times New Roman" panose="02020603050405020304" pitchFamily="18" charset="0"/>
                <a:ea typeface="Calibri" panose="020F0502020204030204" pitchFamily="34" charset="0"/>
              </a:rPr>
              <a:t>nadolu Liseleri’nin tanıtımı için 7,8,9. Sınıflarımıza yönelik tanıtım organizasyonları gerçekleştirildi. </a:t>
            </a:r>
            <a:endParaRPr lang="tr-TR" sz="2800" cap="none" dirty="0"/>
          </a:p>
        </p:txBody>
      </p:sp>
      <p:pic>
        <p:nvPicPr>
          <p:cNvPr id="5" name="İçerik Yer Tutucusu 4">
            <a:extLst>
              <a:ext uri="{FF2B5EF4-FFF2-40B4-BE49-F238E27FC236}">
                <a16:creationId xmlns:a16="http://schemas.microsoft.com/office/drawing/2014/main" id="{2E34D935-D46C-0D5D-DAA1-78A66B977E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944" b="33791"/>
          <a:stretch/>
        </p:blipFill>
        <p:spPr>
          <a:xfrm>
            <a:off x="5575430" y="-38288"/>
            <a:ext cx="3742633" cy="2761861"/>
          </a:xfrm>
        </p:spPr>
      </p:pic>
      <p:pic>
        <p:nvPicPr>
          <p:cNvPr id="7" name="Resim 6">
            <a:extLst>
              <a:ext uri="{FF2B5EF4-FFF2-40B4-BE49-F238E27FC236}">
                <a16:creationId xmlns:a16="http://schemas.microsoft.com/office/drawing/2014/main" id="{8ACDC399-AC9C-924E-9C34-15038958E2E9}"/>
              </a:ext>
            </a:extLst>
          </p:cNvPr>
          <p:cNvPicPr>
            <a:picLocks noChangeAspect="1"/>
          </p:cNvPicPr>
          <p:nvPr/>
        </p:nvPicPr>
        <p:blipFill rotWithShape="1">
          <a:blip r:embed="rId3">
            <a:extLst>
              <a:ext uri="{28A0092B-C50C-407E-A947-70E740481C1C}">
                <a14:useLocalDpi xmlns:a14="http://schemas.microsoft.com/office/drawing/2010/main" val="0"/>
              </a:ext>
            </a:extLst>
          </a:blip>
          <a:srcRect t="10612" b="16735"/>
          <a:stretch/>
        </p:blipFill>
        <p:spPr>
          <a:xfrm>
            <a:off x="3181739" y="0"/>
            <a:ext cx="3084091" cy="5523722"/>
          </a:xfrm>
          <a:prstGeom prst="rect">
            <a:avLst/>
          </a:prstGeom>
        </p:spPr>
      </p:pic>
      <p:pic>
        <p:nvPicPr>
          <p:cNvPr id="9" name="Resim 8">
            <a:extLst>
              <a:ext uri="{FF2B5EF4-FFF2-40B4-BE49-F238E27FC236}">
                <a16:creationId xmlns:a16="http://schemas.microsoft.com/office/drawing/2014/main" id="{139A9154-754D-2C37-C074-57EF0F81D3A3}"/>
              </a:ext>
            </a:extLst>
          </p:cNvPr>
          <p:cNvPicPr>
            <a:picLocks noChangeAspect="1"/>
          </p:cNvPicPr>
          <p:nvPr/>
        </p:nvPicPr>
        <p:blipFill rotWithShape="1">
          <a:blip r:embed="rId4">
            <a:extLst>
              <a:ext uri="{28A0092B-C50C-407E-A947-70E740481C1C}">
                <a14:useLocalDpi xmlns:a14="http://schemas.microsoft.com/office/drawing/2010/main" val="0"/>
              </a:ext>
            </a:extLst>
          </a:blip>
          <a:srcRect l="6235" t="34890" r="6028" b="32881"/>
          <a:stretch/>
        </p:blipFill>
        <p:spPr>
          <a:xfrm>
            <a:off x="0" y="2693670"/>
            <a:ext cx="3181739" cy="2761861"/>
          </a:xfrm>
          <a:prstGeom prst="rect">
            <a:avLst/>
          </a:prstGeom>
        </p:spPr>
      </p:pic>
      <p:pic>
        <p:nvPicPr>
          <p:cNvPr id="11" name="Resim 10">
            <a:extLst>
              <a:ext uri="{FF2B5EF4-FFF2-40B4-BE49-F238E27FC236}">
                <a16:creationId xmlns:a16="http://schemas.microsoft.com/office/drawing/2014/main" id="{09CF4A8F-D3E8-CDE2-64AA-C04A140CD634}"/>
              </a:ext>
            </a:extLst>
          </p:cNvPr>
          <p:cNvPicPr>
            <a:picLocks noChangeAspect="1"/>
          </p:cNvPicPr>
          <p:nvPr/>
        </p:nvPicPr>
        <p:blipFill rotWithShape="1">
          <a:blip r:embed="rId5">
            <a:extLst>
              <a:ext uri="{28A0092B-C50C-407E-A947-70E740481C1C}">
                <a14:useLocalDpi xmlns:a14="http://schemas.microsoft.com/office/drawing/2010/main" val="0"/>
              </a:ext>
            </a:extLst>
          </a:blip>
          <a:srcRect l="9976" t="37498" r="-114" b="46992"/>
          <a:stretch/>
        </p:blipFill>
        <p:spPr>
          <a:xfrm>
            <a:off x="-8404" y="0"/>
            <a:ext cx="3190143" cy="2761861"/>
          </a:xfrm>
          <a:prstGeom prst="rect">
            <a:avLst/>
          </a:prstGeom>
        </p:spPr>
      </p:pic>
      <p:pic>
        <p:nvPicPr>
          <p:cNvPr id="13" name="Resim 12">
            <a:extLst>
              <a:ext uri="{FF2B5EF4-FFF2-40B4-BE49-F238E27FC236}">
                <a16:creationId xmlns:a16="http://schemas.microsoft.com/office/drawing/2014/main" id="{AA7C38BD-35F6-6C9C-7B17-D696868F6A8A}"/>
              </a:ext>
            </a:extLst>
          </p:cNvPr>
          <p:cNvPicPr>
            <a:picLocks noChangeAspect="1"/>
          </p:cNvPicPr>
          <p:nvPr/>
        </p:nvPicPr>
        <p:blipFill rotWithShape="1">
          <a:blip r:embed="rId6">
            <a:extLst>
              <a:ext uri="{28A0092B-C50C-407E-A947-70E740481C1C}">
                <a14:useLocalDpi xmlns:a14="http://schemas.microsoft.com/office/drawing/2010/main" val="0"/>
              </a:ext>
            </a:extLst>
          </a:blip>
          <a:srcRect t="20544" b="23402"/>
          <a:stretch/>
        </p:blipFill>
        <p:spPr>
          <a:xfrm>
            <a:off x="6196876" y="2719402"/>
            <a:ext cx="3084091" cy="2830052"/>
          </a:xfrm>
          <a:prstGeom prst="rect">
            <a:avLst/>
          </a:prstGeom>
        </p:spPr>
      </p:pic>
      <p:pic>
        <p:nvPicPr>
          <p:cNvPr id="15" name="Resim 14">
            <a:extLst>
              <a:ext uri="{FF2B5EF4-FFF2-40B4-BE49-F238E27FC236}">
                <a16:creationId xmlns:a16="http://schemas.microsoft.com/office/drawing/2014/main" id="{19A37CE3-2568-7E44-0814-D6E9F70C4656}"/>
              </a:ext>
            </a:extLst>
          </p:cNvPr>
          <p:cNvPicPr>
            <a:picLocks noChangeAspect="1"/>
          </p:cNvPicPr>
          <p:nvPr/>
        </p:nvPicPr>
        <p:blipFill rotWithShape="1">
          <a:blip r:embed="rId7">
            <a:extLst>
              <a:ext uri="{28A0092B-C50C-407E-A947-70E740481C1C}">
                <a14:useLocalDpi xmlns:a14="http://schemas.microsoft.com/office/drawing/2010/main" val="0"/>
              </a:ext>
            </a:extLst>
          </a:blip>
          <a:srcRect t="3537" b="23810"/>
          <a:stretch/>
        </p:blipFill>
        <p:spPr>
          <a:xfrm>
            <a:off x="9280967" y="0"/>
            <a:ext cx="2911034" cy="5562007"/>
          </a:xfrm>
          <a:prstGeom prst="rect">
            <a:avLst/>
          </a:prstGeom>
        </p:spPr>
      </p:pic>
    </p:spTree>
    <p:extLst>
      <p:ext uri="{BB962C8B-B14F-4D97-AF65-F5344CB8AC3E}">
        <p14:creationId xmlns:p14="http://schemas.microsoft.com/office/powerpoint/2010/main" val="71907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2AAD1-E3A5-CAB8-8CFB-0885183E49B6}"/>
              </a:ext>
            </a:extLst>
          </p:cNvPr>
          <p:cNvSpPr>
            <a:spLocks noGrp="1"/>
          </p:cNvSpPr>
          <p:nvPr>
            <p:ph type="title"/>
          </p:nvPr>
        </p:nvSpPr>
        <p:spPr>
          <a:xfrm>
            <a:off x="4581330" y="4058815"/>
            <a:ext cx="7492483" cy="2584581"/>
          </a:xfrm>
        </p:spPr>
        <p:txBody>
          <a:bodyPr>
            <a:noAutofit/>
          </a:bodyPr>
          <a:lstStyle/>
          <a:p>
            <a:pPr algn="just"/>
            <a:r>
              <a:rPr lang="tr-TR" sz="2400" cap="none" dirty="0">
                <a:effectLst/>
                <a:latin typeface="Times New Roman" panose="02020603050405020304" pitchFamily="18" charset="0"/>
                <a:ea typeface="Calibri" panose="020F0502020204030204" pitchFamily="34" charset="0"/>
                <a:cs typeface="Times New Roman" panose="02020603050405020304" pitchFamily="18" charset="0"/>
              </a:rPr>
              <a:t>İş-kur yetkilileri organize edilen tarihlerde okullarımıza gelerek mezun olacak bu öğrencilerimize mesleki tanıtım ve yöneltme faaliyetleri kapsamında ‘’meslek seçimi ve önemi, özgeçmiş (CV) hazırlama ve mülakat teknikleri, geleceğin meslekleri’’ ile ilgili bilgilendirme seminerleri vermişlerdir.</a:t>
            </a:r>
            <a:br>
              <a:rPr lang="tr-TR" sz="2400" cap="none" dirty="0">
                <a:effectLst/>
                <a:latin typeface="Calibri" panose="020F0502020204030204" pitchFamily="34" charset="0"/>
                <a:ea typeface="Calibri" panose="020F0502020204030204" pitchFamily="34" charset="0"/>
                <a:cs typeface="Times New Roman" panose="02020603050405020304" pitchFamily="18" charset="0"/>
              </a:rPr>
            </a:br>
            <a:endParaRPr lang="tr-TR" sz="2400" cap="none" dirty="0"/>
          </a:p>
        </p:txBody>
      </p:sp>
      <p:pic>
        <p:nvPicPr>
          <p:cNvPr id="5" name="İçerik Yer Tutucusu 4">
            <a:extLst>
              <a:ext uri="{FF2B5EF4-FFF2-40B4-BE49-F238E27FC236}">
                <a16:creationId xmlns:a16="http://schemas.microsoft.com/office/drawing/2014/main" id="{880C0F13-827E-7578-F6A6-A113EF8272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647" b="17270"/>
          <a:stretch/>
        </p:blipFill>
        <p:spPr>
          <a:xfrm>
            <a:off x="4329410" y="4910"/>
            <a:ext cx="3638934" cy="3750906"/>
          </a:xfrm>
        </p:spPr>
      </p:pic>
      <p:pic>
        <p:nvPicPr>
          <p:cNvPr id="7" name="Resim 6">
            <a:extLst>
              <a:ext uri="{FF2B5EF4-FFF2-40B4-BE49-F238E27FC236}">
                <a16:creationId xmlns:a16="http://schemas.microsoft.com/office/drawing/2014/main" id="{B170AA72-9F73-B3F2-289C-D497214990C6}"/>
              </a:ext>
            </a:extLst>
          </p:cNvPr>
          <p:cNvPicPr>
            <a:picLocks noChangeAspect="1"/>
          </p:cNvPicPr>
          <p:nvPr/>
        </p:nvPicPr>
        <p:blipFill rotWithShape="1">
          <a:blip r:embed="rId3">
            <a:extLst>
              <a:ext uri="{28A0092B-C50C-407E-A947-70E740481C1C}">
                <a14:useLocalDpi xmlns:a14="http://schemas.microsoft.com/office/drawing/2010/main" val="0"/>
              </a:ext>
            </a:extLst>
          </a:blip>
          <a:srcRect t="9116" b="16191"/>
          <a:stretch/>
        </p:blipFill>
        <p:spPr>
          <a:xfrm>
            <a:off x="7968344" y="41642"/>
            <a:ext cx="4292082" cy="3750907"/>
          </a:xfrm>
          <a:prstGeom prst="rect">
            <a:avLst/>
          </a:prstGeom>
        </p:spPr>
      </p:pic>
      <p:pic>
        <p:nvPicPr>
          <p:cNvPr id="9" name="Resim 8">
            <a:extLst>
              <a:ext uri="{FF2B5EF4-FFF2-40B4-BE49-F238E27FC236}">
                <a16:creationId xmlns:a16="http://schemas.microsoft.com/office/drawing/2014/main" id="{87B45574-BA2F-6F8C-8746-FD9602E24963}"/>
              </a:ext>
            </a:extLst>
          </p:cNvPr>
          <p:cNvPicPr>
            <a:picLocks noChangeAspect="1"/>
          </p:cNvPicPr>
          <p:nvPr/>
        </p:nvPicPr>
        <p:blipFill rotWithShape="1">
          <a:blip r:embed="rId4">
            <a:extLst>
              <a:ext uri="{28A0092B-C50C-407E-A947-70E740481C1C}">
                <a14:useLocalDpi xmlns:a14="http://schemas.microsoft.com/office/drawing/2010/main" val="0"/>
              </a:ext>
            </a:extLst>
          </a:blip>
          <a:srcRect l="15768" t="3731" r="-1684" b="16677"/>
          <a:stretch/>
        </p:blipFill>
        <p:spPr>
          <a:xfrm>
            <a:off x="-1" y="0"/>
            <a:ext cx="4581331" cy="6853090"/>
          </a:xfrm>
          <a:prstGeom prst="rect">
            <a:avLst/>
          </a:prstGeom>
        </p:spPr>
      </p:pic>
    </p:spTree>
    <p:extLst>
      <p:ext uri="{BB962C8B-B14F-4D97-AF65-F5344CB8AC3E}">
        <p14:creationId xmlns:p14="http://schemas.microsoft.com/office/powerpoint/2010/main" val="33111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ECB160-66C1-C423-48EA-DA213FE147F2}"/>
              </a:ext>
            </a:extLst>
          </p:cNvPr>
          <p:cNvSpPr>
            <a:spLocks noGrp="1"/>
          </p:cNvSpPr>
          <p:nvPr>
            <p:ph type="title"/>
          </p:nvPr>
        </p:nvSpPr>
        <p:spPr>
          <a:xfrm>
            <a:off x="5436637" y="901570"/>
            <a:ext cx="6357258" cy="2527430"/>
          </a:xfrm>
        </p:spPr>
        <p:txBody>
          <a:bodyPr>
            <a:noAutofit/>
          </a:bodyPr>
          <a:lstStyle/>
          <a:p>
            <a:pPr algn="ctr"/>
            <a:r>
              <a:rPr lang="tr-TR" sz="2800" cap="none" dirty="0">
                <a:effectLst/>
                <a:latin typeface="Times New Roman" panose="02020603050405020304" pitchFamily="18" charset="0"/>
                <a:ea typeface="Calibri" panose="020F0502020204030204" pitchFamily="34" charset="0"/>
                <a:cs typeface="Times New Roman" panose="02020603050405020304" pitchFamily="18" charset="0"/>
              </a:rPr>
              <a:t>İlçemiz Mesleki ve Teknik Anadolu Liseleri’nde öğrenimine devam etmekte olan 11 ve 12.Sınıf öğrencilerine KOSGEB işbirliği ile KOBİ eğitim uzmanı tarafından ‘</a:t>
            </a:r>
            <a:r>
              <a:rPr lang="tr-TR" sz="2800" b="1" cap="none" dirty="0">
                <a:effectLst/>
                <a:latin typeface="Times New Roman" panose="02020603050405020304" pitchFamily="18" charset="0"/>
                <a:ea typeface="Calibri" panose="020F0502020204030204" pitchFamily="34" charset="0"/>
                <a:cs typeface="Times New Roman" panose="02020603050405020304" pitchFamily="18" charset="0"/>
              </a:rPr>
              <a:t>Girişimcilik Kültürünün Yaygınlaştırılması </a:t>
            </a:r>
            <a:r>
              <a:rPr lang="tr-TR" sz="2800" b="1" cap="none" dirty="0">
                <a:latin typeface="Times New Roman" panose="02020603050405020304" pitchFamily="18" charset="0"/>
                <a:ea typeface="Calibri" panose="020F0502020204030204" pitchFamily="34" charset="0"/>
                <a:cs typeface="Times New Roman" panose="02020603050405020304" pitchFamily="18" charset="0"/>
              </a:rPr>
              <a:t>v</a:t>
            </a:r>
            <a:r>
              <a:rPr lang="tr-TR" sz="2800" b="1" cap="none" dirty="0">
                <a:effectLst/>
                <a:latin typeface="Times New Roman" panose="02020603050405020304" pitchFamily="18" charset="0"/>
                <a:ea typeface="Calibri" panose="020F0502020204030204" pitchFamily="34" charset="0"/>
                <a:cs typeface="Times New Roman" panose="02020603050405020304" pitchFamily="18" charset="0"/>
              </a:rPr>
              <a:t>e Desteklenmesi</a:t>
            </a:r>
            <a:r>
              <a:rPr lang="tr-TR" sz="2800" cap="none" dirty="0">
                <a:effectLst/>
                <a:latin typeface="Times New Roman" panose="02020603050405020304" pitchFamily="18" charset="0"/>
                <a:ea typeface="Calibri" panose="020F0502020204030204" pitchFamily="34" charset="0"/>
                <a:cs typeface="Times New Roman" panose="02020603050405020304" pitchFamily="18" charset="0"/>
              </a:rPr>
              <a:t>’ seminerleri verilmiştir.</a:t>
            </a:r>
            <a:br>
              <a:rPr lang="tr-TR" sz="28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pic>
        <p:nvPicPr>
          <p:cNvPr id="5" name="İçerik Yer Tutucusu 4">
            <a:extLst>
              <a:ext uri="{FF2B5EF4-FFF2-40B4-BE49-F238E27FC236}">
                <a16:creationId xmlns:a16="http://schemas.microsoft.com/office/drawing/2014/main" id="{90517336-17CF-1262-CF50-D31168827E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68" t="33920" r="2868" b="34822"/>
          <a:stretch/>
        </p:blipFill>
        <p:spPr>
          <a:xfrm>
            <a:off x="4098523" y="3862872"/>
            <a:ext cx="4121746" cy="2995128"/>
          </a:xfrm>
        </p:spPr>
      </p:pic>
      <p:pic>
        <p:nvPicPr>
          <p:cNvPr id="7" name="Resim 6">
            <a:extLst>
              <a:ext uri="{FF2B5EF4-FFF2-40B4-BE49-F238E27FC236}">
                <a16:creationId xmlns:a16="http://schemas.microsoft.com/office/drawing/2014/main" id="{D05FAA6F-3033-6BC6-6C0F-43147225A5CC}"/>
              </a:ext>
            </a:extLst>
          </p:cNvPr>
          <p:cNvPicPr>
            <a:picLocks noChangeAspect="1"/>
          </p:cNvPicPr>
          <p:nvPr/>
        </p:nvPicPr>
        <p:blipFill rotWithShape="1">
          <a:blip r:embed="rId3">
            <a:extLst>
              <a:ext uri="{28A0092B-C50C-407E-A947-70E740481C1C}">
                <a14:useLocalDpi xmlns:a14="http://schemas.microsoft.com/office/drawing/2010/main" val="0"/>
              </a:ext>
            </a:extLst>
          </a:blip>
          <a:srcRect t="33741" b="33878"/>
          <a:stretch/>
        </p:blipFill>
        <p:spPr>
          <a:xfrm>
            <a:off x="-65524" y="3862872"/>
            <a:ext cx="4301621" cy="3061776"/>
          </a:xfrm>
          <a:prstGeom prst="rect">
            <a:avLst/>
          </a:prstGeom>
        </p:spPr>
      </p:pic>
      <p:pic>
        <p:nvPicPr>
          <p:cNvPr id="9" name="Resim 8">
            <a:extLst>
              <a:ext uri="{FF2B5EF4-FFF2-40B4-BE49-F238E27FC236}">
                <a16:creationId xmlns:a16="http://schemas.microsoft.com/office/drawing/2014/main" id="{81F79BA6-E52F-DC4A-63EA-25E0C5FA17CF}"/>
              </a:ext>
            </a:extLst>
          </p:cNvPr>
          <p:cNvPicPr>
            <a:picLocks noChangeAspect="1"/>
          </p:cNvPicPr>
          <p:nvPr/>
        </p:nvPicPr>
        <p:blipFill rotWithShape="1">
          <a:blip r:embed="rId4">
            <a:extLst>
              <a:ext uri="{28A0092B-C50C-407E-A947-70E740481C1C}">
                <a14:useLocalDpi xmlns:a14="http://schemas.microsoft.com/office/drawing/2010/main" val="0"/>
              </a:ext>
            </a:extLst>
          </a:blip>
          <a:srcRect t="33333" b="32925"/>
          <a:stretch/>
        </p:blipFill>
        <p:spPr>
          <a:xfrm>
            <a:off x="8220270" y="3862872"/>
            <a:ext cx="3971730" cy="3061775"/>
          </a:xfrm>
          <a:prstGeom prst="rect">
            <a:avLst/>
          </a:prstGeom>
        </p:spPr>
      </p:pic>
      <p:pic>
        <p:nvPicPr>
          <p:cNvPr id="11" name="Resim 10">
            <a:extLst>
              <a:ext uri="{FF2B5EF4-FFF2-40B4-BE49-F238E27FC236}">
                <a16:creationId xmlns:a16="http://schemas.microsoft.com/office/drawing/2014/main" id="{E4EE9433-7723-68BA-26F8-C5D38912BC40}"/>
              </a:ext>
            </a:extLst>
          </p:cNvPr>
          <p:cNvPicPr>
            <a:picLocks noChangeAspect="1"/>
          </p:cNvPicPr>
          <p:nvPr/>
        </p:nvPicPr>
        <p:blipFill rotWithShape="1">
          <a:blip r:embed="rId5">
            <a:extLst>
              <a:ext uri="{28A0092B-C50C-407E-A947-70E740481C1C}">
                <a14:useLocalDpi xmlns:a14="http://schemas.microsoft.com/office/drawing/2010/main" val="0"/>
              </a:ext>
            </a:extLst>
          </a:blip>
          <a:srcRect t="33741" b="33878"/>
          <a:stretch/>
        </p:blipFill>
        <p:spPr>
          <a:xfrm>
            <a:off x="-65523" y="-1"/>
            <a:ext cx="5368257" cy="3862873"/>
          </a:xfrm>
          <a:prstGeom prst="rect">
            <a:avLst/>
          </a:prstGeom>
        </p:spPr>
      </p:pic>
    </p:spTree>
    <p:extLst>
      <p:ext uri="{BB962C8B-B14F-4D97-AF65-F5344CB8AC3E}">
        <p14:creationId xmlns:p14="http://schemas.microsoft.com/office/powerpoint/2010/main" val="199364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7BA252-78DD-660C-88D5-9631CC1A52CA}"/>
              </a:ext>
            </a:extLst>
          </p:cNvPr>
          <p:cNvSpPr>
            <a:spLocks noGrp="1"/>
          </p:cNvSpPr>
          <p:nvPr>
            <p:ph type="title"/>
          </p:nvPr>
        </p:nvSpPr>
        <p:spPr>
          <a:xfrm>
            <a:off x="3816220" y="3200406"/>
            <a:ext cx="8154955" cy="3545627"/>
          </a:xfrm>
        </p:spPr>
        <p:txBody>
          <a:bodyPr>
            <a:normAutofit/>
          </a:bodyPr>
          <a:lstStyle/>
          <a:p>
            <a:pPr algn="just"/>
            <a:r>
              <a:rPr lang="tr-TR" sz="3200" cap="none" dirty="0">
                <a:effectLst/>
                <a:latin typeface="Times New Roman" panose="02020603050405020304" pitchFamily="18" charset="0"/>
                <a:ea typeface="Calibri" panose="020F0502020204030204" pitchFamily="34" charset="0"/>
              </a:rPr>
              <a:t>Sincan ilçesinde bulunan tek vakıf destekli Mesleki ve Teknik Eğitim okulu olan ASO Teknik </a:t>
            </a:r>
            <a:r>
              <a:rPr lang="tr-TR" sz="3200" cap="none" dirty="0">
                <a:latin typeface="Times New Roman" panose="02020603050405020304" pitchFamily="18" charset="0"/>
                <a:ea typeface="Calibri" panose="020F0502020204030204" pitchFamily="34" charset="0"/>
              </a:rPr>
              <a:t>K</a:t>
            </a:r>
            <a:r>
              <a:rPr lang="tr-TR" sz="3200" cap="none" dirty="0">
                <a:effectLst/>
                <a:latin typeface="Times New Roman" panose="02020603050405020304" pitchFamily="18" charset="0"/>
                <a:ea typeface="Calibri" panose="020F0502020204030204" pitchFamily="34" charset="0"/>
              </a:rPr>
              <a:t>oleji’ne </a:t>
            </a:r>
            <a:r>
              <a:rPr lang="tr-TR" sz="3200" cap="none" dirty="0">
                <a:effectLst/>
                <a:latin typeface="Times New Roman" panose="02020603050405020304" pitchFamily="18" charset="0"/>
                <a:ea typeface="Times New Roman" panose="02020603050405020304" pitchFamily="18" charset="0"/>
                <a:cs typeface="Times New Roman" panose="02020603050405020304" pitchFamily="18" charset="0"/>
              </a:rPr>
              <a:t>ortaokul 8.Sınıf öğrencilerine yönelik tanıtım gezisi düzenlenmiştir.</a:t>
            </a:r>
            <a:endParaRPr lang="tr-TR" sz="3200" cap="none" dirty="0"/>
          </a:p>
        </p:txBody>
      </p:sp>
      <p:pic>
        <p:nvPicPr>
          <p:cNvPr id="5" name="İçerik Yer Tutucusu 4">
            <a:extLst>
              <a:ext uri="{FF2B5EF4-FFF2-40B4-BE49-F238E27FC236}">
                <a16:creationId xmlns:a16="http://schemas.microsoft.com/office/drawing/2014/main" id="{16732CEC-BFAD-C96F-4158-1E56E6F9C3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734" b="29030"/>
          <a:stretch/>
        </p:blipFill>
        <p:spPr>
          <a:xfrm>
            <a:off x="8935798" y="-27995"/>
            <a:ext cx="3256202" cy="3128580"/>
          </a:xfrm>
        </p:spPr>
      </p:pic>
      <p:pic>
        <p:nvPicPr>
          <p:cNvPr id="7" name="Resim 6">
            <a:extLst>
              <a:ext uri="{FF2B5EF4-FFF2-40B4-BE49-F238E27FC236}">
                <a16:creationId xmlns:a16="http://schemas.microsoft.com/office/drawing/2014/main" id="{F2950720-1AAB-353D-BE62-A09C23156F49}"/>
              </a:ext>
            </a:extLst>
          </p:cNvPr>
          <p:cNvPicPr>
            <a:picLocks noChangeAspect="1"/>
          </p:cNvPicPr>
          <p:nvPr/>
        </p:nvPicPr>
        <p:blipFill rotWithShape="1">
          <a:blip r:embed="rId3">
            <a:extLst>
              <a:ext uri="{28A0092B-C50C-407E-A947-70E740481C1C}">
                <a14:useLocalDpi xmlns:a14="http://schemas.microsoft.com/office/drawing/2010/main" val="0"/>
              </a:ext>
            </a:extLst>
          </a:blip>
          <a:srcRect l="-1541" t="37415" r="1541" b="37279"/>
          <a:stretch/>
        </p:blipFill>
        <p:spPr>
          <a:xfrm>
            <a:off x="3376481" y="0"/>
            <a:ext cx="5641263" cy="3172411"/>
          </a:xfrm>
          <a:prstGeom prst="rect">
            <a:avLst/>
          </a:prstGeom>
        </p:spPr>
      </p:pic>
      <p:pic>
        <p:nvPicPr>
          <p:cNvPr id="9" name="Resim 8">
            <a:extLst>
              <a:ext uri="{FF2B5EF4-FFF2-40B4-BE49-F238E27FC236}">
                <a16:creationId xmlns:a16="http://schemas.microsoft.com/office/drawing/2014/main" id="{C3191B2F-7D54-E430-55C6-1BA2BC97EC36}"/>
              </a:ext>
            </a:extLst>
          </p:cNvPr>
          <p:cNvPicPr>
            <a:picLocks noChangeAspect="1"/>
          </p:cNvPicPr>
          <p:nvPr/>
        </p:nvPicPr>
        <p:blipFill rotWithShape="1">
          <a:blip r:embed="rId4">
            <a:extLst>
              <a:ext uri="{28A0092B-C50C-407E-A947-70E740481C1C}">
                <a14:useLocalDpi xmlns:a14="http://schemas.microsoft.com/office/drawing/2010/main" val="0"/>
              </a:ext>
            </a:extLst>
          </a:blip>
          <a:srcRect t="27211" b="26530"/>
          <a:stretch/>
        </p:blipFill>
        <p:spPr>
          <a:xfrm>
            <a:off x="-1" y="-27995"/>
            <a:ext cx="3517641" cy="3172411"/>
          </a:xfrm>
          <a:prstGeom prst="rect">
            <a:avLst/>
          </a:prstGeom>
        </p:spPr>
      </p:pic>
      <p:pic>
        <p:nvPicPr>
          <p:cNvPr id="11" name="Resim 10">
            <a:extLst>
              <a:ext uri="{FF2B5EF4-FFF2-40B4-BE49-F238E27FC236}">
                <a16:creationId xmlns:a16="http://schemas.microsoft.com/office/drawing/2014/main" id="{FC29F8CD-F78E-F7C3-9C5D-3B7EF730177F}"/>
              </a:ext>
            </a:extLst>
          </p:cNvPr>
          <p:cNvPicPr>
            <a:picLocks noChangeAspect="1"/>
          </p:cNvPicPr>
          <p:nvPr/>
        </p:nvPicPr>
        <p:blipFill rotWithShape="1">
          <a:blip r:embed="rId5">
            <a:extLst>
              <a:ext uri="{28A0092B-C50C-407E-A947-70E740481C1C}">
                <a14:useLocalDpi xmlns:a14="http://schemas.microsoft.com/office/drawing/2010/main" val="0"/>
              </a:ext>
            </a:extLst>
          </a:blip>
          <a:srcRect t="27211" b="27687"/>
          <a:stretch/>
        </p:blipFill>
        <p:spPr>
          <a:xfrm>
            <a:off x="-26776" y="3100584"/>
            <a:ext cx="3517640" cy="3757415"/>
          </a:xfrm>
          <a:prstGeom prst="rect">
            <a:avLst/>
          </a:prstGeom>
        </p:spPr>
      </p:pic>
    </p:spTree>
    <p:extLst>
      <p:ext uri="{BB962C8B-B14F-4D97-AF65-F5344CB8AC3E}">
        <p14:creationId xmlns:p14="http://schemas.microsoft.com/office/powerpoint/2010/main" val="1608462167"/>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159</TotalTime>
  <Words>598</Words>
  <Application>Microsoft Office PowerPoint</Application>
  <PresentationFormat>Geniş ekran</PresentationFormat>
  <Paragraphs>25</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Calibri</vt:lpstr>
      <vt:lpstr>Century Gothic</vt:lpstr>
      <vt:lpstr>Times New Roman</vt:lpstr>
      <vt:lpstr>Wingdings 3</vt:lpstr>
      <vt:lpstr>Dilim</vt:lpstr>
      <vt:lpstr>PowerPoint Sunusu</vt:lpstr>
      <vt:lpstr>PowerPoint Sunusu</vt:lpstr>
      <vt:lpstr>PowerPoint Sunusu</vt:lpstr>
      <vt:lpstr>PowerPoint Sunusu</vt:lpstr>
      <vt:lpstr>Mesleki tanıtım ve yöneltme komisyonu çalışmaları kapsamında ilçemize bağlı ortaöğretim kurumlarınca sınai mülkiyet kapsamında okul kurum yetkilendirme listesi oluşturulması için çalışma yapılmıştır. 28.12.2022 tarihinde de mesleki tanıtım ve yöneltme komisyonu olarak sınai mülkiyet konulu toplantı yapıldı. Toplantıda aktarılan konular 11.03.2023 tarihinde okul müdürleriyle yapılan toplantıda da paylaşıldı.</vt:lpstr>
      <vt:lpstr>İlçemizde bulunan Mesleki ve Teknik Anadolu Liseleri’nin tanıtımı için 7,8,9. Sınıflarımıza yönelik tanıtım organizasyonları gerçekleştirildi. </vt:lpstr>
      <vt:lpstr>İş-kur yetkilileri organize edilen tarihlerde okullarımıza gelerek mezun olacak bu öğrencilerimize mesleki tanıtım ve yöneltme faaliyetleri kapsamında ‘’meslek seçimi ve önemi, özgeçmiş (CV) hazırlama ve mülakat teknikleri, geleceğin meslekleri’’ ile ilgili bilgilendirme seminerleri vermişlerdir. </vt:lpstr>
      <vt:lpstr>İlçemiz Mesleki ve Teknik Anadolu Liseleri’nde öğrenimine devam etmekte olan 11 ve 12.Sınıf öğrencilerine KOSGEB işbirliği ile KOBİ eğitim uzmanı tarafından ‘Girişimcilik Kültürünün Yaygınlaştırılması ve Desteklenmesi’ seminerleri verilmiştir. </vt:lpstr>
      <vt:lpstr>Sincan ilçesinde bulunan tek vakıf destekli Mesleki ve Teknik Eğitim okulu olan ASO Teknik Koleji’ne ortaokul 8.Sınıf öğrencilerine yönelik tanıtım gezisi düzenlenmiştir.</vt:lpstr>
      <vt:lpstr>İlçemiz mesleki tanıtım ve yöneltme komisyonu olarak ‘’elektrik-elektronik teknolojisi’’ ve ‘’makine ve tasarım teknolojilesi’ alanlarında savunma sanayi sektörüne nitelikli eleman yetiştiren ASELSAN MTAL’ne ortaokul 8.Sınıf öğrencilerine yönelik tanıtım gezisi düzenlenmiştir.</vt:lpstr>
      <vt:lpstr>İlçemiz genelinde Özdemir Bayraktar Havacılık ve Uzay Teknolojileri Mesleki ve Teknik Anadolu Lisesi’nin tanıtım videosu ilçemizde yer alan 35 ortaokul 8.Sınıf öğrencilerine bizzat katılım sağlanarak 5070 öğrenciye izlettirilmiştir. Ayrıca okul rehber öğretmenleri sosyal medya üzerinden 4973  veliye  ulaşarak okul tanıtımını gerçekleştirmiştir. </vt:lpstr>
      <vt:lpstr>İlçemiz mesleki tanıtım ve yöneltme komisyonu çalışmaları kapsamında Sincan İlçe Sağlık Müdürlüğü Bulaşıcı Hastalıklar Birimi tarafından Mesleki ve Teknik Anadolu Liseleri’nde bilgilendirme seminerleri verilmiştir. </vt:lpstr>
      <vt:lpstr>Mesleki ve Teknik Eğitim alanlarında farkındalık oluşturmak ve yaşamın her alanında ihtiyaç duyulan mesleklerde kalifiye teknik eleman yetiştirilmesi açısından Mesleki Ve Teknik Anadolu Liseleri’miz okul bünyesinde de eğitimin önemini vurgulamak amacıyla kariyer günleri düzenlemişlerdir. </vt:lpstr>
      <vt:lpstr>Milli Eğitim Bakanlığı ve Ankara Sanayi Odası arasında imzalanan protokolle uygulamaya geçen ‘’SİMEP’’ ulusal bir proje olarak uygulanmaya devam etmektedir. Söz konusu projede eğitime alınan 9.Sınıfı tamamlayan öğrencilere yönelik ilçemiz Mesleki ve Teknik Anadolu Lisesi ve Anadolu Lisesi öğrencilerine yönelik tanıtım programları düzenlenmiştir.</vt:lpstr>
      <vt:lpstr>Meslek liseleri hayata dokunuyor projesi kapsamında; ilçemizde 287 öğretmen ve 3575 öğrenci projeye katılım sağlamış ve proje sonucunda 4600 kişi ihtiyaçlarına göre faaliyetlerden fayda görmüştür. Ayrıca depremzedelerin soğuktan ve salgın hastalıklardan korunması amacıyla 450000 tane maske üretimi gerçekleştirmiştir.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AKGÖZ</dc:creator>
  <cp:lastModifiedBy>GÖKHAN AKGÖZ</cp:lastModifiedBy>
  <cp:revision>27</cp:revision>
  <dcterms:created xsi:type="dcterms:W3CDTF">2023-06-12T07:36:53Z</dcterms:created>
  <dcterms:modified xsi:type="dcterms:W3CDTF">2023-06-13T07:51:18Z</dcterms:modified>
</cp:coreProperties>
</file>